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82"/>
  </p:notesMasterIdLst>
  <p:handoutMasterIdLst>
    <p:handoutMasterId r:id="rId83"/>
  </p:handoutMasterIdLst>
  <p:sldIdLst>
    <p:sldId id="740" r:id="rId2"/>
    <p:sldId id="874" r:id="rId3"/>
    <p:sldId id="714" r:id="rId4"/>
    <p:sldId id="780" r:id="rId5"/>
    <p:sldId id="778" r:id="rId6"/>
    <p:sldId id="779" r:id="rId7"/>
    <p:sldId id="717" r:id="rId8"/>
    <p:sldId id="715" r:id="rId9"/>
    <p:sldId id="718" r:id="rId10"/>
    <p:sldId id="875" r:id="rId11"/>
    <p:sldId id="734" r:id="rId12"/>
    <p:sldId id="735" r:id="rId13"/>
    <p:sldId id="736" r:id="rId14"/>
    <p:sldId id="732" r:id="rId15"/>
    <p:sldId id="720" r:id="rId16"/>
    <p:sldId id="742" r:id="rId17"/>
    <p:sldId id="739" r:id="rId18"/>
    <p:sldId id="781" r:id="rId19"/>
    <p:sldId id="782" r:id="rId20"/>
    <p:sldId id="748" r:id="rId21"/>
    <p:sldId id="743" r:id="rId22"/>
    <p:sldId id="744" r:id="rId23"/>
    <p:sldId id="745" r:id="rId24"/>
    <p:sldId id="746" r:id="rId25"/>
    <p:sldId id="747" r:id="rId26"/>
    <p:sldId id="783" r:id="rId27"/>
    <p:sldId id="749" r:id="rId28"/>
    <p:sldId id="750" r:id="rId29"/>
    <p:sldId id="784" r:id="rId30"/>
    <p:sldId id="785" r:id="rId31"/>
    <p:sldId id="786" r:id="rId32"/>
    <p:sldId id="787" r:id="rId33"/>
    <p:sldId id="788" r:id="rId34"/>
    <p:sldId id="789" r:id="rId35"/>
    <p:sldId id="790" r:id="rId36"/>
    <p:sldId id="791" r:id="rId37"/>
    <p:sldId id="792" r:id="rId38"/>
    <p:sldId id="793" r:id="rId39"/>
    <p:sldId id="751" r:id="rId40"/>
    <p:sldId id="752" r:id="rId41"/>
    <p:sldId id="795" r:id="rId42"/>
    <p:sldId id="796" r:id="rId43"/>
    <p:sldId id="797" r:id="rId44"/>
    <p:sldId id="800" r:id="rId45"/>
    <p:sldId id="801" r:id="rId46"/>
    <p:sldId id="805" r:id="rId47"/>
    <p:sldId id="809" r:id="rId48"/>
    <p:sldId id="813" r:id="rId49"/>
    <p:sldId id="817" r:id="rId50"/>
    <p:sldId id="821" r:id="rId51"/>
    <p:sldId id="825" r:id="rId52"/>
    <p:sldId id="829" r:id="rId53"/>
    <p:sldId id="833" r:id="rId54"/>
    <p:sldId id="837" r:id="rId55"/>
    <p:sldId id="841" r:id="rId56"/>
    <p:sldId id="845" r:id="rId57"/>
    <p:sldId id="849" r:id="rId58"/>
    <p:sldId id="853" r:id="rId59"/>
    <p:sldId id="857" r:id="rId60"/>
    <p:sldId id="858" r:id="rId61"/>
    <p:sldId id="859" r:id="rId62"/>
    <p:sldId id="860" r:id="rId63"/>
    <p:sldId id="861" r:id="rId64"/>
    <p:sldId id="753" r:id="rId65"/>
    <p:sldId id="754" r:id="rId66"/>
    <p:sldId id="766" r:id="rId67"/>
    <p:sldId id="862" r:id="rId68"/>
    <p:sldId id="863" r:id="rId69"/>
    <p:sldId id="864" r:id="rId70"/>
    <p:sldId id="865" r:id="rId71"/>
    <p:sldId id="867" r:id="rId72"/>
    <p:sldId id="868" r:id="rId73"/>
    <p:sldId id="869" r:id="rId74"/>
    <p:sldId id="870" r:id="rId75"/>
    <p:sldId id="871" r:id="rId76"/>
    <p:sldId id="872" r:id="rId77"/>
    <p:sldId id="873" r:id="rId78"/>
    <p:sldId id="866" r:id="rId79"/>
    <p:sldId id="761" r:id="rId80"/>
    <p:sldId id="765" r:id="rId81"/>
  </p:sldIdLst>
  <p:sldSz cx="9144000" cy="6858000" type="screen4x3"/>
  <p:notesSz cx="9601200" cy="7315200"/>
  <p:defaultTex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3FFF00"/>
    <a:srgbClr val="7FFF00"/>
    <a:srgbClr val="C97A00"/>
    <a:srgbClr val="E6AF00"/>
    <a:srgbClr val="B2B2B2"/>
    <a:srgbClr val="009999"/>
    <a:srgbClr val="339966"/>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7" autoAdjust="0"/>
    <p:restoredTop sz="90000" autoAdjust="0"/>
  </p:normalViewPr>
  <p:slideViewPr>
    <p:cSldViewPr snapToGrid="0">
      <p:cViewPr varScale="1">
        <p:scale>
          <a:sx n="70" d="100"/>
          <a:sy n="70" d="100"/>
        </p:scale>
        <p:origin x="-1140" y="-96"/>
      </p:cViewPr>
      <p:guideLst>
        <p:guide orient="horz" pos="2153"/>
        <p:guide pos="2880"/>
      </p:guideLst>
    </p:cSldViewPr>
  </p:slideViewPr>
  <p:notesTextViewPr>
    <p:cViewPr>
      <p:scale>
        <a:sx n="100" d="100"/>
        <a:sy n="100" d="100"/>
      </p:scale>
      <p:origin x="0" y="0"/>
    </p:cViewPr>
  </p:notesTextViewPr>
  <p:sorterViewPr>
    <p:cViewPr>
      <p:scale>
        <a:sx n="33" d="100"/>
        <a:sy n="33" d="100"/>
      </p:scale>
      <p:origin x="0" y="516"/>
    </p:cViewPr>
  </p:sorterViewPr>
  <p:notesViewPr>
    <p:cSldViewPr snapToGrid="0">
      <p:cViewPr varScale="1">
        <p:scale>
          <a:sx n="52" d="100"/>
          <a:sy n="52" d="100"/>
        </p:scale>
        <p:origin x="-2604" y="-96"/>
      </p:cViewPr>
      <p:guideLst>
        <p:guide orient="horz" pos="2304"/>
        <p:guide pos="302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22" name="Rectangle 2"/>
          <p:cNvSpPr>
            <a:spLocks noGrp="1" noChangeArrowheads="1"/>
          </p:cNvSpPr>
          <p:nvPr>
            <p:ph type="hdr" sz="quarter"/>
          </p:nvPr>
        </p:nvSpPr>
        <p:spPr bwMode="auto">
          <a:xfrm>
            <a:off x="0" y="0"/>
            <a:ext cx="4159250" cy="366713"/>
          </a:xfrm>
          <a:prstGeom prst="rect">
            <a:avLst/>
          </a:prstGeom>
          <a:noFill/>
          <a:ln w="9525">
            <a:noFill/>
            <a:miter lim="800000"/>
            <a:headEnd/>
            <a:tailEnd/>
          </a:ln>
          <a:effectLst/>
        </p:spPr>
        <p:txBody>
          <a:bodyPr vert="horz" wrap="square" lIns="96637" tIns="48318" rIns="96637" bIns="48318" numCol="1" anchor="t" anchorCtr="0" compatLnSpc="1">
            <a:prstTxWarp prst="textNoShape">
              <a:avLst/>
            </a:prstTxWarp>
          </a:bodyPr>
          <a:lstStyle>
            <a:lvl1pPr defTabSz="966788">
              <a:defRPr sz="800"/>
            </a:lvl1pPr>
          </a:lstStyle>
          <a:p>
            <a:pPr>
              <a:defRPr/>
            </a:pPr>
            <a:r>
              <a:rPr lang="en-US"/>
              <a:t>Health Effects of Radiation</a:t>
            </a:r>
          </a:p>
        </p:txBody>
      </p:sp>
      <p:sp>
        <p:nvSpPr>
          <p:cNvPr id="440323" name="Rectangle 3"/>
          <p:cNvSpPr>
            <a:spLocks noGrp="1" noChangeArrowheads="1"/>
          </p:cNvSpPr>
          <p:nvPr>
            <p:ph type="dt" sz="quarter" idx="1"/>
          </p:nvPr>
        </p:nvSpPr>
        <p:spPr bwMode="auto">
          <a:xfrm>
            <a:off x="5440363" y="0"/>
            <a:ext cx="4159250" cy="366713"/>
          </a:xfrm>
          <a:prstGeom prst="rect">
            <a:avLst/>
          </a:prstGeom>
          <a:noFill/>
          <a:ln w="9525">
            <a:noFill/>
            <a:miter lim="800000"/>
            <a:headEnd/>
            <a:tailEnd/>
          </a:ln>
          <a:effectLst/>
        </p:spPr>
        <p:txBody>
          <a:bodyPr vert="horz" wrap="square" lIns="96637" tIns="48318" rIns="96637" bIns="48318" numCol="1" anchor="t" anchorCtr="0" compatLnSpc="1">
            <a:prstTxWarp prst="textNoShape">
              <a:avLst/>
            </a:prstTxWarp>
          </a:bodyPr>
          <a:lstStyle>
            <a:lvl1pPr algn="r" defTabSz="966788">
              <a:defRPr sz="800"/>
            </a:lvl1pPr>
          </a:lstStyle>
          <a:p>
            <a:pPr>
              <a:defRPr/>
            </a:pPr>
            <a:r>
              <a:rPr lang="en-US"/>
              <a:t>CCHPS Health Physics Review 2008</a:t>
            </a:r>
          </a:p>
        </p:txBody>
      </p:sp>
      <p:sp>
        <p:nvSpPr>
          <p:cNvPr id="440324" name="Rectangle 4"/>
          <p:cNvSpPr>
            <a:spLocks noGrp="1" noChangeArrowheads="1"/>
          </p:cNvSpPr>
          <p:nvPr>
            <p:ph type="ftr" sz="quarter" idx="2"/>
          </p:nvPr>
        </p:nvSpPr>
        <p:spPr bwMode="auto">
          <a:xfrm>
            <a:off x="0" y="6946900"/>
            <a:ext cx="6777038" cy="366713"/>
          </a:xfrm>
          <a:prstGeom prst="rect">
            <a:avLst/>
          </a:prstGeom>
          <a:noFill/>
          <a:ln w="9525">
            <a:noFill/>
            <a:miter lim="800000"/>
            <a:headEnd/>
            <a:tailEnd/>
          </a:ln>
          <a:effectLst/>
        </p:spPr>
        <p:txBody>
          <a:bodyPr vert="horz" wrap="square" lIns="96637" tIns="48318" rIns="96637" bIns="48318" numCol="1" anchor="b" anchorCtr="0" compatLnSpc="1">
            <a:prstTxWarp prst="textNoShape">
              <a:avLst/>
            </a:prstTxWarp>
          </a:bodyPr>
          <a:lstStyle>
            <a:lvl1pPr defTabSz="966788">
              <a:defRPr sz="800"/>
            </a:lvl1pPr>
          </a:lstStyle>
          <a:p>
            <a:pPr>
              <a:defRPr/>
            </a:pPr>
            <a:r>
              <a:rPr lang="en-US"/>
              <a:t>Original content copyright (c) 2008 Daniel J. Strom</a:t>
            </a:r>
          </a:p>
        </p:txBody>
      </p:sp>
      <p:sp>
        <p:nvSpPr>
          <p:cNvPr id="440325" name="Rectangle 5"/>
          <p:cNvSpPr>
            <a:spLocks noGrp="1" noChangeArrowheads="1"/>
          </p:cNvSpPr>
          <p:nvPr>
            <p:ph type="sldNum" sz="quarter" idx="3"/>
          </p:nvPr>
        </p:nvSpPr>
        <p:spPr bwMode="auto">
          <a:xfrm>
            <a:off x="7920038" y="6946900"/>
            <a:ext cx="1679575" cy="366713"/>
          </a:xfrm>
          <a:prstGeom prst="rect">
            <a:avLst/>
          </a:prstGeom>
          <a:noFill/>
          <a:ln w="9525">
            <a:noFill/>
            <a:miter lim="800000"/>
            <a:headEnd/>
            <a:tailEnd/>
          </a:ln>
          <a:effectLst/>
        </p:spPr>
        <p:txBody>
          <a:bodyPr vert="horz" wrap="square" lIns="96637" tIns="48318" rIns="96637" bIns="48318" numCol="1" anchor="b" anchorCtr="0" compatLnSpc="1">
            <a:prstTxWarp prst="textNoShape">
              <a:avLst/>
            </a:prstTxWarp>
          </a:bodyPr>
          <a:lstStyle>
            <a:lvl1pPr algn="r" defTabSz="966788">
              <a:defRPr sz="800"/>
            </a:lvl1pPr>
          </a:lstStyle>
          <a:p>
            <a:pPr>
              <a:defRPr/>
            </a:pPr>
            <a:fld id="{01B79442-BC1C-4007-89F5-86A3DCD32C23}" type="slidenum">
              <a:rPr lang="en-US"/>
              <a:pPr>
                <a:defRPr/>
              </a:pPr>
              <a:t>‹#›</a:t>
            </a:fld>
            <a:endParaRPr lang="en-US"/>
          </a:p>
        </p:txBody>
      </p:sp>
    </p:spTree>
    <p:extLst>
      <p:ext uri="{BB962C8B-B14F-4D97-AF65-F5344CB8AC3E}">
        <p14:creationId xmlns:p14="http://schemas.microsoft.com/office/powerpoint/2010/main" val="11310762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4159250" cy="366713"/>
          </a:xfrm>
          <a:prstGeom prst="rect">
            <a:avLst/>
          </a:prstGeom>
          <a:noFill/>
          <a:ln w="9525">
            <a:noFill/>
            <a:miter lim="800000"/>
            <a:headEnd/>
            <a:tailEnd/>
          </a:ln>
          <a:effectLst/>
        </p:spPr>
        <p:txBody>
          <a:bodyPr vert="horz" wrap="square" lIns="96637" tIns="48318" rIns="96637" bIns="48318" numCol="1" anchor="t" anchorCtr="0" compatLnSpc="1">
            <a:prstTxWarp prst="textNoShape">
              <a:avLst/>
            </a:prstTxWarp>
          </a:bodyPr>
          <a:lstStyle>
            <a:lvl1pPr defTabSz="966788">
              <a:defRPr sz="1200"/>
            </a:lvl1pPr>
          </a:lstStyle>
          <a:p>
            <a:pPr>
              <a:defRPr/>
            </a:pPr>
            <a:r>
              <a:rPr lang="en-US"/>
              <a:t>Health Effects of Radiation</a:t>
            </a:r>
          </a:p>
        </p:txBody>
      </p:sp>
      <p:sp>
        <p:nvSpPr>
          <p:cNvPr id="9219" name="Rectangle 3"/>
          <p:cNvSpPr>
            <a:spLocks noGrp="1" noChangeArrowheads="1"/>
          </p:cNvSpPr>
          <p:nvPr>
            <p:ph type="dt" idx="1"/>
          </p:nvPr>
        </p:nvSpPr>
        <p:spPr bwMode="auto">
          <a:xfrm>
            <a:off x="5440363" y="0"/>
            <a:ext cx="4159250" cy="366713"/>
          </a:xfrm>
          <a:prstGeom prst="rect">
            <a:avLst/>
          </a:prstGeom>
          <a:noFill/>
          <a:ln w="9525">
            <a:noFill/>
            <a:miter lim="800000"/>
            <a:headEnd/>
            <a:tailEnd/>
          </a:ln>
          <a:effectLst/>
        </p:spPr>
        <p:txBody>
          <a:bodyPr vert="horz" wrap="square" lIns="96637" tIns="48318" rIns="96637" bIns="48318" numCol="1" anchor="t" anchorCtr="0" compatLnSpc="1">
            <a:prstTxWarp prst="textNoShape">
              <a:avLst/>
            </a:prstTxWarp>
          </a:bodyPr>
          <a:lstStyle>
            <a:lvl1pPr algn="r" defTabSz="966788">
              <a:defRPr sz="1200"/>
            </a:lvl1pPr>
          </a:lstStyle>
          <a:p>
            <a:pPr>
              <a:defRPr/>
            </a:pPr>
            <a:r>
              <a:rPr lang="en-US"/>
              <a:t>CCHPS Health Physics Review 2008</a:t>
            </a:r>
          </a:p>
        </p:txBody>
      </p:sp>
      <p:sp>
        <p:nvSpPr>
          <p:cNvPr id="41988" name="Rectangle 4"/>
          <p:cNvSpPr>
            <a:spLocks noGrp="1" noRot="1" noChangeAspect="1" noChangeArrowheads="1" noTextEdit="1"/>
          </p:cNvSpPr>
          <p:nvPr>
            <p:ph type="sldImg" idx="2"/>
          </p:nvPr>
        </p:nvSpPr>
        <p:spPr bwMode="auto">
          <a:xfrm>
            <a:off x="2971800" y="547688"/>
            <a:ext cx="3657600" cy="2743200"/>
          </a:xfrm>
          <a:prstGeom prst="rect">
            <a:avLst/>
          </a:prstGeom>
          <a:noFill/>
          <a:ln w="9525">
            <a:solidFill>
              <a:srgbClr val="000000"/>
            </a:solidFill>
            <a:miter lim="800000"/>
            <a:headEnd/>
            <a:tailEnd/>
          </a:ln>
        </p:spPr>
      </p:sp>
      <p:sp>
        <p:nvSpPr>
          <p:cNvPr id="9221" name="Rectangle 5"/>
          <p:cNvSpPr>
            <a:spLocks noGrp="1" noChangeArrowheads="1"/>
          </p:cNvSpPr>
          <p:nvPr>
            <p:ph type="body" sz="quarter" idx="3"/>
          </p:nvPr>
        </p:nvSpPr>
        <p:spPr bwMode="auto">
          <a:xfrm>
            <a:off x="960438" y="3475038"/>
            <a:ext cx="7680325" cy="3292475"/>
          </a:xfrm>
          <a:prstGeom prst="rect">
            <a:avLst/>
          </a:prstGeom>
          <a:noFill/>
          <a:ln w="9525">
            <a:noFill/>
            <a:miter lim="800000"/>
            <a:headEnd/>
            <a:tailEnd/>
          </a:ln>
          <a:effectLst/>
        </p:spPr>
        <p:txBody>
          <a:bodyPr vert="horz" wrap="square" lIns="96637" tIns="48318" rIns="96637" bIns="4831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222" name="Rectangle 6"/>
          <p:cNvSpPr>
            <a:spLocks noGrp="1" noChangeArrowheads="1"/>
          </p:cNvSpPr>
          <p:nvPr>
            <p:ph type="ftr" sz="quarter" idx="4"/>
          </p:nvPr>
        </p:nvSpPr>
        <p:spPr bwMode="auto">
          <a:xfrm>
            <a:off x="0" y="6946900"/>
            <a:ext cx="4159250" cy="366713"/>
          </a:xfrm>
          <a:prstGeom prst="rect">
            <a:avLst/>
          </a:prstGeom>
          <a:noFill/>
          <a:ln w="9525">
            <a:noFill/>
            <a:miter lim="800000"/>
            <a:headEnd/>
            <a:tailEnd/>
          </a:ln>
          <a:effectLst/>
        </p:spPr>
        <p:txBody>
          <a:bodyPr vert="horz" wrap="square" lIns="96637" tIns="48318" rIns="96637" bIns="48318" numCol="1" anchor="b" anchorCtr="0" compatLnSpc="1">
            <a:prstTxWarp prst="textNoShape">
              <a:avLst/>
            </a:prstTxWarp>
          </a:bodyPr>
          <a:lstStyle>
            <a:lvl1pPr defTabSz="966788">
              <a:defRPr sz="1200"/>
            </a:lvl1pPr>
          </a:lstStyle>
          <a:p>
            <a:pPr>
              <a:defRPr/>
            </a:pPr>
            <a:r>
              <a:rPr lang="en-US"/>
              <a:t>Original content copyright (c) 2008 Daniel J. Strom</a:t>
            </a:r>
          </a:p>
        </p:txBody>
      </p:sp>
      <p:sp>
        <p:nvSpPr>
          <p:cNvPr id="9223" name="Rectangle 7"/>
          <p:cNvSpPr>
            <a:spLocks noGrp="1" noChangeArrowheads="1"/>
          </p:cNvSpPr>
          <p:nvPr>
            <p:ph type="sldNum" sz="quarter" idx="5"/>
          </p:nvPr>
        </p:nvSpPr>
        <p:spPr bwMode="auto">
          <a:xfrm>
            <a:off x="5440363" y="6946900"/>
            <a:ext cx="4159250" cy="366713"/>
          </a:xfrm>
          <a:prstGeom prst="rect">
            <a:avLst/>
          </a:prstGeom>
          <a:noFill/>
          <a:ln w="9525">
            <a:noFill/>
            <a:miter lim="800000"/>
            <a:headEnd/>
            <a:tailEnd/>
          </a:ln>
          <a:effectLst/>
        </p:spPr>
        <p:txBody>
          <a:bodyPr vert="horz" wrap="square" lIns="96637" tIns="48318" rIns="96637" bIns="48318" numCol="1" anchor="b" anchorCtr="0" compatLnSpc="1">
            <a:prstTxWarp prst="textNoShape">
              <a:avLst/>
            </a:prstTxWarp>
          </a:bodyPr>
          <a:lstStyle>
            <a:lvl1pPr algn="r" defTabSz="966788">
              <a:defRPr sz="1200"/>
            </a:lvl1pPr>
          </a:lstStyle>
          <a:p>
            <a:pPr>
              <a:defRPr/>
            </a:pPr>
            <a:fld id="{E79C4EC0-9F19-43B7-A75D-5C971E608EC4}" type="slidenum">
              <a:rPr lang="en-US"/>
              <a:pPr>
                <a:defRPr/>
              </a:pPr>
              <a:t>‹#›</a:t>
            </a:fld>
            <a:endParaRPr lang="en-US"/>
          </a:p>
        </p:txBody>
      </p:sp>
    </p:spTree>
    <p:extLst>
      <p:ext uri="{BB962C8B-B14F-4D97-AF65-F5344CB8AC3E}">
        <p14:creationId xmlns:p14="http://schemas.microsoft.com/office/powerpoint/2010/main" val="4002015802"/>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a:noFill/>
        </p:spPr>
        <p:txBody>
          <a:bodyPr/>
          <a:lstStyle/>
          <a:p>
            <a:r>
              <a:rPr lang="en-US" smtClean="0"/>
              <a:t>Health Effects of Radiation</a:t>
            </a:r>
          </a:p>
        </p:txBody>
      </p:sp>
      <p:sp>
        <p:nvSpPr>
          <p:cNvPr id="43011" name="Rectangle 3"/>
          <p:cNvSpPr>
            <a:spLocks noGrp="1" noChangeArrowheads="1"/>
          </p:cNvSpPr>
          <p:nvPr>
            <p:ph type="dt" sz="quarter" idx="1"/>
          </p:nvPr>
        </p:nvSpPr>
        <p:spPr>
          <a:noFill/>
        </p:spPr>
        <p:txBody>
          <a:bodyPr/>
          <a:lstStyle/>
          <a:p>
            <a:r>
              <a:rPr lang="en-US" smtClean="0"/>
              <a:t>CCHPS Health Physics Review 2008</a:t>
            </a:r>
          </a:p>
        </p:txBody>
      </p:sp>
      <p:sp>
        <p:nvSpPr>
          <p:cNvPr id="43012" name="Rectangle 6"/>
          <p:cNvSpPr>
            <a:spLocks noGrp="1" noChangeArrowheads="1"/>
          </p:cNvSpPr>
          <p:nvPr>
            <p:ph type="ftr" sz="quarter" idx="4"/>
          </p:nvPr>
        </p:nvSpPr>
        <p:spPr>
          <a:noFill/>
        </p:spPr>
        <p:txBody>
          <a:bodyPr/>
          <a:lstStyle/>
          <a:p>
            <a:r>
              <a:rPr lang="en-US" smtClean="0"/>
              <a:t>Original content copyright (c) 2008 Daniel J. Strom</a:t>
            </a:r>
          </a:p>
        </p:txBody>
      </p:sp>
      <p:sp>
        <p:nvSpPr>
          <p:cNvPr id="43013" name="Rectangle 7"/>
          <p:cNvSpPr>
            <a:spLocks noGrp="1" noChangeArrowheads="1"/>
          </p:cNvSpPr>
          <p:nvPr>
            <p:ph type="sldNum" sz="quarter" idx="5"/>
          </p:nvPr>
        </p:nvSpPr>
        <p:spPr>
          <a:noFill/>
        </p:spPr>
        <p:txBody>
          <a:bodyPr/>
          <a:lstStyle/>
          <a:p>
            <a:fld id="{220AEE85-EB67-40AA-93C9-A50E4662F92E}" type="slidenum">
              <a:rPr lang="en-US" smtClean="0"/>
              <a:pPr/>
              <a:t>1</a:t>
            </a:fld>
            <a:endParaRPr lang="en-US" smtClean="0"/>
          </a:p>
        </p:txBody>
      </p:sp>
      <p:sp>
        <p:nvSpPr>
          <p:cNvPr id="43014" name="Rectangle 2"/>
          <p:cNvSpPr>
            <a:spLocks noGrp="1" noRot="1" noChangeAspect="1" noChangeArrowheads="1" noTextEdit="1"/>
          </p:cNvSpPr>
          <p:nvPr>
            <p:ph type="sldImg"/>
          </p:nvPr>
        </p:nvSpPr>
        <p:spPr>
          <a:ln/>
        </p:spPr>
      </p:sp>
      <p:sp>
        <p:nvSpPr>
          <p:cNvPr id="43015" name="Rectangle 3"/>
          <p:cNvSpPr>
            <a:spLocks noGrp="1" noChangeArrowheads="1"/>
          </p:cNvSpPr>
          <p:nvPr>
            <p:ph type="body" idx="1"/>
          </p:nvPr>
        </p:nvSpPr>
        <p:spPr>
          <a:noFill/>
          <a:ln/>
        </p:spPr>
        <p:txBody>
          <a:bodyPr/>
          <a:lstStyle/>
          <a:p>
            <a:r>
              <a:rPr lang="en-US" sz="1200" b="1" kern="1200" dirty="0" smtClean="0">
                <a:solidFill>
                  <a:schemeClr val="tx1"/>
                </a:solidFill>
                <a:effectLst/>
                <a:latin typeface="Arial" charset="0"/>
                <a:ea typeface="+mn-ea"/>
                <a:cs typeface="+mn-cs"/>
              </a:rPr>
              <a:t>Making the Most of Uncertain Low-Level Measurements</a:t>
            </a:r>
          </a:p>
          <a:p>
            <a:r>
              <a:rPr lang="en-US" sz="1200" kern="1200" dirty="0" smtClean="0">
                <a:solidFill>
                  <a:schemeClr val="tx1"/>
                </a:solidFill>
                <a:effectLst/>
                <a:latin typeface="Arial" charset="0"/>
                <a:ea typeface="+mn-ea"/>
                <a:cs typeface="+mn-cs"/>
              </a:rPr>
              <a:t>Strom DJ, KE Joyce, JA </a:t>
            </a:r>
            <a:r>
              <a:rPr lang="en-US" sz="1200" kern="1200" dirty="0" err="1" smtClean="0">
                <a:solidFill>
                  <a:schemeClr val="tx1"/>
                </a:solidFill>
                <a:effectLst/>
                <a:latin typeface="Arial" charset="0"/>
                <a:ea typeface="+mn-ea"/>
                <a:cs typeface="+mn-cs"/>
              </a:rPr>
              <a:t>MacLellan</a:t>
            </a:r>
            <a:r>
              <a:rPr lang="en-US" sz="1200" kern="1200" dirty="0" smtClean="0">
                <a:solidFill>
                  <a:schemeClr val="tx1"/>
                </a:solidFill>
                <a:effectLst/>
                <a:latin typeface="Arial" charset="0"/>
                <a:ea typeface="+mn-ea"/>
                <a:cs typeface="+mn-cs"/>
              </a:rPr>
              <a:t>, DJ Watson, TP Lynch, CL Antonio, A </a:t>
            </a:r>
            <a:r>
              <a:rPr lang="en-US" sz="1200" kern="1200" dirty="0" err="1" smtClean="0">
                <a:solidFill>
                  <a:schemeClr val="tx1"/>
                </a:solidFill>
                <a:effectLst/>
                <a:latin typeface="Arial" charset="0"/>
                <a:ea typeface="+mn-ea"/>
                <a:cs typeface="+mn-cs"/>
              </a:rPr>
              <a:t>Birchall</a:t>
            </a:r>
            <a:r>
              <a:rPr lang="en-US" sz="1200" kern="1200" dirty="0" smtClean="0">
                <a:solidFill>
                  <a:schemeClr val="tx1"/>
                </a:solidFill>
                <a:effectLst/>
                <a:latin typeface="Arial" charset="0"/>
                <a:ea typeface="+mn-ea"/>
                <a:cs typeface="+mn-cs"/>
              </a:rPr>
              <a:t>, and PA </a:t>
            </a:r>
            <a:r>
              <a:rPr lang="en-US" sz="1200" kern="1200" dirty="0" err="1" smtClean="0">
                <a:solidFill>
                  <a:schemeClr val="tx1"/>
                </a:solidFill>
                <a:effectLst/>
                <a:latin typeface="Arial" charset="0"/>
                <a:ea typeface="+mn-ea"/>
                <a:cs typeface="+mn-cs"/>
              </a:rPr>
              <a:t>Zharov</a:t>
            </a:r>
            <a:r>
              <a:rPr lang="en-US" sz="1200" kern="1200" dirty="0" smtClean="0">
                <a:solidFill>
                  <a:schemeClr val="tx1"/>
                </a:solidFill>
                <a:effectLst/>
                <a:latin typeface="Arial" charset="0"/>
                <a:ea typeface="+mn-ea"/>
                <a:cs typeface="+mn-cs"/>
              </a:rPr>
              <a:t> </a:t>
            </a:r>
          </a:p>
          <a:p>
            <a:r>
              <a:rPr lang="en-US" sz="1200" b="1" kern="1200" dirty="0" smtClean="0">
                <a:solidFill>
                  <a:schemeClr val="tx1"/>
                </a:solidFill>
                <a:effectLst/>
                <a:latin typeface="Arial" charset="0"/>
                <a:ea typeface="+mn-ea"/>
                <a:cs typeface="+mn-cs"/>
              </a:rPr>
              <a:t> </a:t>
            </a:r>
            <a:endParaRPr lang="en-US" sz="1200" kern="1200" dirty="0" smtClean="0">
              <a:solidFill>
                <a:schemeClr val="tx1"/>
              </a:solidFill>
              <a:effectLst/>
              <a:latin typeface="Arial" charset="0"/>
              <a:ea typeface="+mn-ea"/>
              <a:cs typeface="+mn-cs"/>
            </a:endParaRPr>
          </a:p>
          <a:p>
            <a:r>
              <a:rPr lang="en-US" sz="1200" kern="1200" dirty="0" smtClean="0">
                <a:solidFill>
                  <a:schemeClr val="tx1"/>
                </a:solidFill>
                <a:effectLst/>
                <a:latin typeface="Arial" charset="0"/>
                <a:ea typeface="+mn-ea"/>
                <a:cs typeface="+mn-cs"/>
              </a:rPr>
              <a:t>Many measurement techniques in occupational and environmental monitoring produce results that have very substantial uncertainties. In many cases, a blank or background value must be subtracted from a gross result to produce a net result, a process that can produce non-physical, negative net results. When uncensored measurement results on a population are accompanied by well-characterized uncertainties, a novel method developed at PNNL separates the variance of the observations into two components, one arising from uncertainty and the other arising from population variability. Assuming the uncertain measurements are independent and unbiased, the method forces the arithmetic mean of the </a:t>
            </a:r>
            <a:r>
              <a:rPr lang="en-US" sz="1200" kern="1200" dirty="0" err="1" smtClean="0">
                <a:solidFill>
                  <a:schemeClr val="tx1"/>
                </a:solidFill>
                <a:effectLst/>
                <a:latin typeface="Arial" charset="0"/>
                <a:ea typeface="+mn-ea"/>
                <a:cs typeface="+mn-cs"/>
              </a:rPr>
              <a:t>measurands</a:t>
            </a:r>
            <a:r>
              <a:rPr lang="en-US" sz="1200" kern="1200" dirty="0" smtClean="0">
                <a:solidFill>
                  <a:schemeClr val="tx1"/>
                </a:solidFill>
                <a:effectLst/>
                <a:latin typeface="Arial" charset="0"/>
                <a:ea typeface="+mn-ea"/>
                <a:cs typeface="+mn-cs"/>
              </a:rPr>
              <a:t> (the “true values”) to equal that of the measurements. Further assuming that the </a:t>
            </a:r>
            <a:r>
              <a:rPr lang="en-US" sz="1200" kern="1200" dirty="0" err="1" smtClean="0">
                <a:solidFill>
                  <a:schemeClr val="tx1"/>
                </a:solidFill>
                <a:effectLst/>
                <a:latin typeface="Arial" charset="0"/>
                <a:ea typeface="+mn-ea"/>
                <a:cs typeface="+mn-cs"/>
              </a:rPr>
              <a:t>measurands</a:t>
            </a:r>
            <a:r>
              <a:rPr lang="en-US" sz="1200" kern="1200" dirty="0" smtClean="0">
                <a:solidFill>
                  <a:schemeClr val="tx1"/>
                </a:solidFill>
                <a:effectLst/>
                <a:latin typeface="Arial" charset="0"/>
                <a:ea typeface="+mn-ea"/>
                <a:cs typeface="+mn-cs"/>
              </a:rPr>
              <a:t> are </a:t>
            </a:r>
            <a:r>
              <a:rPr lang="en-US" sz="1200" kern="1200" dirty="0" err="1" smtClean="0">
                <a:solidFill>
                  <a:schemeClr val="tx1"/>
                </a:solidFill>
                <a:effectLst/>
                <a:latin typeface="Arial" charset="0"/>
                <a:ea typeface="+mn-ea"/>
                <a:cs typeface="+mn-cs"/>
              </a:rPr>
              <a:t>lognormally</a:t>
            </a:r>
            <a:r>
              <a:rPr lang="en-US" sz="1200" kern="1200" dirty="0" smtClean="0">
                <a:solidFill>
                  <a:schemeClr val="tx1"/>
                </a:solidFill>
                <a:effectLst/>
                <a:latin typeface="Arial" charset="0"/>
                <a:ea typeface="+mn-ea"/>
                <a:cs typeface="+mn-cs"/>
              </a:rPr>
              <a:t> distributed, the geometric mean and geometric standard deviation are calculated for a distribution of possibly true results. Assuming that the Bayesian prior probability density functions (PDF) of each individual measurement is a lognormal distribution comprised of every other </a:t>
            </a:r>
            <a:r>
              <a:rPr lang="en-US" sz="1200" kern="1200" dirty="0" err="1" smtClean="0">
                <a:solidFill>
                  <a:schemeClr val="tx1"/>
                </a:solidFill>
                <a:effectLst/>
                <a:latin typeface="Arial" charset="0"/>
                <a:ea typeface="+mn-ea"/>
                <a:cs typeface="+mn-cs"/>
              </a:rPr>
              <a:t>measurand</a:t>
            </a:r>
            <a:r>
              <a:rPr lang="en-US" sz="1200" kern="1200" dirty="0" smtClean="0">
                <a:solidFill>
                  <a:schemeClr val="tx1"/>
                </a:solidFill>
                <a:effectLst/>
                <a:latin typeface="Arial" charset="0"/>
                <a:ea typeface="+mn-ea"/>
                <a:cs typeface="+mn-cs"/>
              </a:rPr>
              <a:t>, posterior PDFs for each </a:t>
            </a:r>
            <a:r>
              <a:rPr lang="en-US" sz="1200" kern="1200" dirty="0" err="1" smtClean="0">
                <a:solidFill>
                  <a:schemeClr val="tx1"/>
                </a:solidFill>
                <a:effectLst/>
                <a:latin typeface="Arial" charset="0"/>
                <a:ea typeface="+mn-ea"/>
                <a:cs typeface="+mn-cs"/>
              </a:rPr>
              <a:t>measurand</a:t>
            </a:r>
            <a:r>
              <a:rPr lang="en-US" sz="1200" kern="1200" dirty="0" smtClean="0">
                <a:solidFill>
                  <a:schemeClr val="tx1"/>
                </a:solidFill>
                <a:effectLst/>
                <a:latin typeface="Arial" charset="0"/>
                <a:ea typeface="+mn-ea"/>
                <a:cs typeface="+mn-cs"/>
              </a:rPr>
              <a:t> are computed using </a:t>
            </a:r>
            <a:r>
              <a:rPr lang="en-US" sz="1200" kern="1200" dirty="0" err="1" smtClean="0">
                <a:solidFill>
                  <a:schemeClr val="tx1"/>
                </a:solidFill>
                <a:effectLst/>
                <a:latin typeface="Arial" charset="0"/>
                <a:ea typeface="+mn-ea"/>
                <a:cs typeface="+mn-cs"/>
              </a:rPr>
              <a:t>Bayes’s</a:t>
            </a:r>
            <a:r>
              <a:rPr lang="en-US" sz="1200" kern="1200" dirty="0" smtClean="0">
                <a:solidFill>
                  <a:schemeClr val="tx1"/>
                </a:solidFill>
                <a:effectLst/>
                <a:latin typeface="Arial" charset="0"/>
                <a:ea typeface="+mn-ea"/>
                <a:cs typeface="+mn-cs"/>
              </a:rPr>
              <a:t> theorem. The method corrects physically meaningless negative measurement results into PDFs of small positive values, but does little to alter large positive measurement results. Some surprising implications are illustrated by application to bioassay measurements of Sr-90, Cs-137, and Pu-239.</a:t>
            </a:r>
          </a:p>
          <a:p>
            <a:r>
              <a:rPr lang="en-US" sz="1200" kern="1200" dirty="0" smtClean="0">
                <a:solidFill>
                  <a:schemeClr val="tx1"/>
                </a:solidFill>
                <a:effectLst/>
                <a:latin typeface="Arial" charset="0"/>
                <a:ea typeface="+mn-ea"/>
                <a:cs typeface="+mn-cs"/>
              </a:rPr>
              <a:t> </a:t>
            </a:r>
          </a:p>
          <a:p>
            <a:r>
              <a:rPr lang="en-US" sz="1200" kern="1200" dirty="0" smtClean="0">
                <a:solidFill>
                  <a:schemeClr val="tx1"/>
                </a:solidFill>
                <a:effectLst/>
                <a:latin typeface="Arial" charset="0"/>
                <a:ea typeface="+mn-ea"/>
                <a:cs typeface="+mn-cs"/>
              </a:rPr>
              <a:t>Abstract submitted to The 44th Annual Midyear Meeting of the Health Physics Society, Charleston, SC.  PNNL-SA-75679.</a:t>
            </a:r>
            <a:endParaRPr lang="en-US" sz="1200" kern="1200" dirty="0">
              <a:solidFill>
                <a:schemeClr val="tx1"/>
              </a:solidFill>
              <a:effectLst/>
              <a:latin typeface="Arial" charset="0"/>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endParaRPr lang="en-US" dirty="0" smtClean="0"/>
          </a:p>
        </p:txBody>
      </p:sp>
      <p:sp>
        <p:nvSpPr>
          <p:cNvPr id="44036" name="Header Placeholder 3"/>
          <p:cNvSpPr>
            <a:spLocks noGrp="1"/>
          </p:cNvSpPr>
          <p:nvPr>
            <p:ph type="hdr" sz="quarter"/>
          </p:nvPr>
        </p:nvSpPr>
        <p:spPr>
          <a:noFill/>
        </p:spPr>
        <p:txBody>
          <a:bodyPr/>
          <a:lstStyle/>
          <a:p>
            <a:r>
              <a:rPr lang="en-US" smtClean="0"/>
              <a:t>Health Effects of Radiation</a:t>
            </a:r>
          </a:p>
        </p:txBody>
      </p:sp>
      <p:sp>
        <p:nvSpPr>
          <p:cNvPr id="44037" name="Date Placeholder 4"/>
          <p:cNvSpPr>
            <a:spLocks noGrp="1"/>
          </p:cNvSpPr>
          <p:nvPr>
            <p:ph type="dt" sz="quarter" idx="1"/>
          </p:nvPr>
        </p:nvSpPr>
        <p:spPr>
          <a:noFill/>
        </p:spPr>
        <p:txBody>
          <a:bodyPr/>
          <a:lstStyle/>
          <a:p>
            <a:r>
              <a:rPr lang="en-US" smtClean="0"/>
              <a:t>CCHPS Health Physics Review 2008</a:t>
            </a:r>
          </a:p>
        </p:txBody>
      </p:sp>
      <p:sp>
        <p:nvSpPr>
          <p:cNvPr id="44038" name="Footer Placeholder 5"/>
          <p:cNvSpPr>
            <a:spLocks noGrp="1"/>
          </p:cNvSpPr>
          <p:nvPr>
            <p:ph type="ftr" sz="quarter" idx="4"/>
          </p:nvPr>
        </p:nvSpPr>
        <p:spPr>
          <a:noFill/>
        </p:spPr>
        <p:txBody>
          <a:bodyPr/>
          <a:lstStyle/>
          <a:p>
            <a:r>
              <a:rPr lang="en-US" smtClean="0"/>
              <a:t>Original content copyright (c) 2008 Daniel J. Strom</a:t>
            </a:r>
          </a:p>
        </p:txBody>
      </p:sp>
      <p:sp>
        <p:nvSpPr>
          <p:cNvPr id="44039" name="Slide Number Placeholder 6"/>
          <p:cNvSpPr>
            <a:spLocks noGrp="1"/>
          </p:cNvSpPr>
          <p:nvPr>
            <p:ph type="sldNum" sz="quarter" idx="5"/>
          </p:nvPr>
        </p:nvSpPr>
        <p:spPr>
          <a:noFill/>
        </p:spPr>
        <p:txBody>
          <a:bodyPr/>
          <a:lstStyle/>
          <a:p>
            <a:fld id="{52558162-F0CA-4F34-B18C-11CD1F829180}" type="slidenum">
              <a:rPr lang="en-US" smtClean="0"/>
              <a:pPr/>
              <a:t>14</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smtClean="0"/>
              <a:t>Health Effects of Radiation</a:t>
            </a:r>
            <a:endParaRPr lang="en-US"/>
          </a:p>
        </p:txBody>
      </p:sp>
      <p:sp>
        <p:nvSpPr>
          <p:cNvPr id="5" name="Date Placeholder 4"/>
          <p:cNvSpPr>
            <a:spLocks noGrp="1"/>
          </p:cNvSpPr>
          <p:nvPr>
            <p:ph type="dt" idx="11"/>
          </p:nvPr>
        </p:nvSpPr>
        <p:spPr/>
        <p:txBody>
          <a:bodyPr/>
          <a:lstStyle/>
          <a:p>
            <a:pPr>
              <a:defRPr/>
            </a:pPr>
            <a:r>
              <a:rPr lang="en-US" smtClean="0"/>
              <a:t>CCHPS Health Physics Review 2008</a:t>
            </a:r>
            <a:endParaRPr lang="en-US"/>
          </a:p>
        </p:txBody>
      </p:sp>
      <p:sp>
        <p:nvSpPr>
          <p:cNvPr id="6" name="Footer Placeholder 5"/>
          <p:cNvSpPr>
            <a:spLocks noGrp="1"/>
          </p:cNvSpPr>
          <p:nvPr>
            <p:ph type="ftr" sz="quarter" idx="12"/>
          </p:nvPr>
        </p:nvSpPr>
        <p:spPr/>
        <p:txBody>
          <a:bodyPr/>
          <a:lstStyle/>
          <a:p>
            <a:pPr>
              <a:defRPr/>
            </a:pPr>
            <a:r>
              <a:rPr lang="en-US" smtClean="0"/>
              <a:t>Original content copyright (c) 2008 Daniel J. Strom</a:t>
            </a:r>
            <a:endParaRPr lang="en-US"/>
          </a:p>
        </p:txBody>
      </p:sp>
      <p:sp>
        <p:nvSpPr>
          <p:cNvPr id="7" name="Slide Number Placeholder 6"/>
          <p:cNvSpPr>
            <a:spLocks noGrp="1"/>
          </p:cNvSpPr>
          <p:nvPr>
            <p:ph type="sldNum" sz="quarter" idx="13"/>
          </p:nvPr>
        </p:nvSpPr>
        <p:spPr/>
        <p:txBody>
          <a:bodyPr/>
          <a:lstStyle/>
          <a:p>
            <a:pPr>
              <a:defRPr/>
            </a:pPr>
            <a:fld id="{E79C4EC0-9F19-43B7-A75D-5C971E608EC4}" type="slidenum">
              <a:rPr lang="en-US" smtClean="0"/>
              <a:pPr>
                <a:defRPr/>
              </a:pPr>
              <a:t>25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smtClean="0"/>
              <a:t>Health Effects of Radiation</a:t>
            </a:r>
            <a:endParaRPr lang="en-US"/>
          </a:p>
        </p:txBody>
      </p:sp>
      <p:sp>
        <p:nvSpPr>
          <p:cNvPr id="5" name="Date Placeholder 4"/>
          <p:cNvSpPr>
            <a:spLocks noGrp="1"/>
          </p:cNvSpPr>
          <p:nvPr>
            <p:ph type="dt" idx="11"/>
          </p:nvPr>
        </p:nvSpPr>
        <p:spPr/>
        <p:txBody>
          <a:bodyPr/>
          <a:lstStyle/>
          <a:p>
            <a:pPr>
              <a:defRPr/>
            </a:pPr>
            <a:r>
              <a:rPr lang="en-US" smtClean="0"/>
              <a:t>CCHPS Health Physics Review 2008</a:t>
            </a:r>
            <a:endParaRPr lang="en-US"/>
          </a:p>
        </p:txBody>
      </p:sp>
      <p:sp>
        <p:nvSpPr>
          <p:cNvPr id="6" name="Footer Placeholder 5"/>
          <p:cNvSpPr>
            <a:spLocks noGrp="1"/>
          </p:cNvSpPr>
          <p:nvPr>
            <p:ph type="ftr" sz="quarter" idx="12"/>
          </p:nvPr>
        </p:nvSpPr>
        <p:spPr/>
        <p:txBody>
          <a:bodyPr/>
          <a:lstStyle/>
          <a:p>
            <a:pPr>
              <a:defRPr/>
            </a:pPr>
            <a:r>
              <a:rPr lang="en-US" smtClean="0"/>
              <a:t>Original content copyright (c) 2008 Daniel J. Strom</a:t>
            </a:r>
            <a:endParaRPr lang="en-US"/>
          </a:p>
        </p:txBody>
      </p:sp>
      <p:sp>
        <p:nvSpPr>
          <p:cNvPr id="7" name="Slide Number Placeholder 6"/>
          <p:cNvSpPr>
            <a:spLocks noGrp="1"/>
          </p:cNvSpPr>
          <p:nvPr>
            <p:ph type="sldNum" sz="quarter" idx="13"/>
          </p:nvPr>
        </p:nvSpPr>
        <p:spPr/>
        <p:txBody>
          <a:bodyPr/>
          <a:lstStyle/>
          <a:p>
            <a:pPr>
              <a:defRPr/>
            </a:pPr>
            <a:fld id="{E79C4EC0-9F19-43B7-A75D-5C971E608EC4}" type="slidenum">
              <a:rPr lang="en-US" smtClean="0"/>
              <a:pPr>
                <a:defRPr/>
              </a:pPr>
              <a:t>64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smtClean="0"/>
              <a:t>Health Effects of Radiation</a:t>
            </a:r>
            <a:endParaRPr lang="en-US"/>
          </a:p>
        </p:txBody>
      </p:sp>
      <p:sp>
        <p:nvSpPr>
          <p:cNvPr id="5" name="Date Placeholder 4"/>
          <p:cNvSpPr>
            <a:spLocks noGrp="1"/>
          </p:cNvSpPr>
          <p:nvPr>
            <p:ph type="dt" idx="11"/>
          </p:nvPr>
        </p:nvSpPr>
        <p:spPr/>
        <p:txBody>
          <a:bodyPr/>
          <a:lstStyle/>
          <a:p>
            <a:pPr>
              <a:defRPr/>
            </a:pPr>
            <a:r>
              <a:rPr lang="en-US" smtClean="0"/>
              <a:t>CCHPS Health Physics Review 2008</a:t>
            </a:r>
            <a:endParaRPr lang="en-US"/>
          </a:p>
        </p:txBody>
      </p:sp>
      <p:sp>
        <p:nvSpPr>
          <p:cNvPr id="6" name="Footer Placeholder 5"/>
          <p:cNvSpPr>
            <a:spLocks noGrp="1"/>
          </p:cNvSpPr>
          <p:nvPr>
            <p:ph type="ftr" sz="quarter" idx="12"/>
          </p:nvPr>
        </p:nvSpPr>
        <p:spPr/>
        <p:txBody>
          <a:bodyPr/>
          <a:lstStyle/>
          <a:p>
            <a:pPr>
              <a:defRPr/>
            </a:pPr>
            <a:r>
              <a:rPr lang="en-US" smtClean="0"/>
              <a:t>Original content copyright (c) 2008 Daniel J. Strom</a:t>
            </a:r>
            <a:endParaRPr lang="en-US"/>
          </a:p>
        </p:txBody>
      </p:sp>
      <p:sp>
        <p:nvSpPr>
          <p:cNvPr id="7" name="Slide Number Placeholder 6"/>
          <p:cNvSpPr>
            <a:spLocks noGrp="1"/>
          </p:cNvSpPr>
          <p:nvPr>
            <p:ph type="sldNum" sz="quarter" idx="13"/>
          </p:nvPr>
        </p:nvSpPr>
        <p:spPr/>
        <p:txBody>
          <a:bodyPr/>
          <a:lstStyle/>
          <a:p>
            <a:pPr>
              <a:defRPr/>
            </a:pPr>
            <a:fld id="{E79C4EC0-9F19-43B7-A75D-5C971E608EC4}" type="slidenum">
              <a:rPr lang="en-US" smtClean="0"/>
              <a:pPr>
                <a:defRPr/>
              </a:pPr>
              <a:t>66</a:t>
            </a:fld>
            <a:endParaRPr lang="en-US"/>
          </a:p>
        </p:txBody>
      </p:sp>
    </p:spTree>
    <p:extLst>
      <p:ext uri="{BB962C8B-B14F-4D97-AF65-F5344CB8AC3E}">
        <p14:creationId xmlns:p14="http://schemas.microsoft.com/office/powerpoint/2010/main" val="3794819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Footer Placeholder 4"/>
          <p:cNvSpPr>
            <a:spLocks noGrp="1"/>
          </p:cNvSpPr>
          <p:nvPr>
            <p:ph type="ftr" sz="quarter" idx="10"/>
          </p:nvPr>
        </p:nvSpPr>
        <p:spPr/>
        <p:txBody>
          <a:bodyPr/>
          <a:lstStyle>
            <a:lvl1pPr>
              <a:defRPr/>
            </a:lvl1pPr>
          </a:lstStyle>
          <a:p>
            <a:pPr>
              <a:defRPr/>
            </a:pPr>
            <a:endParaRPr lang="en-US"/>
          </a:p>
        </p:txBody>
      </p:sp>
      <p:sp>
        <p:nvSpPr>
          <p:cNvPr id="5" name="Slide Number Placeholder 5"/>
          <p:cNvSpPr>
            <a:spLocks noGrp="1"/>
          </p:cNvSpPr>
          <p:nvPr>
            <p:ph type="sldNum" sz="quarter" idx="11"/>
          </p:nvPr>
        </p:nvSpPr>
        <p:spPr>
          <a:xfrm>
            <a:off x="4240213" y="6586538"/>
            <a:ext cx="384175" cy="271462"/>
          </a:xfrm>
        </p:spPr>
        <p:txBody>
          <a:bodyPr/>
          <a:lstStyle>
            <a:lvl1pPr>
              <a:defRPr/>
            </a:lvl1pPr>
          </a:lstStyle>
          <a:p>
            <a:pPr>
              <a:defRPr/>
            </a:pPr>
            <a:fld id="{740ED7CF-9696-41FA-B4B2-5184CD9B3952}"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8" descr="PNNL_Logo.png"/>
          <p:cNvPicPr>
            <a:picLocks noChangeAspect="1"/>
          </p:cNvPicPr>
          <p:nvPr userDrawn="1"/>
        </p:nvPicPr>
        <p:blipFill>
          <a:blip r:embed="rId2" cstate="print"/>
          <a:srcRect l="25020" t="5621"/>
          <a:stretch>
            <a:fillRect/>
          </a:stretch>
        </p:blipFill>
        <p:spPr bwMode="auto">
          <a:xfrm>
            <a:off x="7354888" y="6122988"/>
            <a:ext cx="1987550" cy="690562"/>
          </a:xfrm>
          <a:prstGeom prst="rect">
            <a:avLst/>
          </a:prstGeom>
          <a:noFill/>
          <a:ln w="9525">
            <a:noFill/>
            <a:miter lim="800000"/>
            <a:headEnd/>
            <a:tailEnd/>
          </a:ln>
        </p:spPr>
      </p:pic>
      <p:pic>
        <p:nvPicPr>
          <p:cNvPr id="5" name="Picture 8" descr="Proudly_Operated_by_Battelle_Onyx.png"/>
          <p:cNvPicPr>
            <a:picLocks noChangeAspect="1"/>
          </p:cNvPicPr>
          <p:nvPr userDrawn="1"/>
        </p:nvPicPr>
        <p:blipFill>
          <a:blip r:embed="rId3" cstate="print"/>
          <a:srcRect/>
          <a:stretch>
            <a:fillRect/>
          </a:stretch>
        </p:blipFill>
        <p:spPr bwMode="auto">
          <a:xfrm>
            <a:off x="66675" y="6532563"/>
            <a:ext cx="2651125" cy="457200"/>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4"/>
          <p:cNvSpPr>
            <a:spLocks noGrp="1"/>
          </p:cNvSpPr>
          <p:nvPr>
            <p:ph type="ftr" sz="quarter" idx="10"/>
          </p:nvPr>
        </p:nvSpPr>
        <p:spPr/>
        <p:txBody>
          <a:bodyPr/>
          <a:lstStyle>
            <a:lvl1pPr>
              <a:defRPr/>
            </a:lvl1pPr>
          </a:lstStyle>
          <a:p>
            <a:pPr>
              <a:defRPr/>
            </a:pPr>
            <a:endParaRPr lang="en-US"/>
          </a:p>
        </p:txBody>
      </p:sp>
      <p:sp>
        <p:nvSpPr>
          <p:cNvPr id="7" name="Slide Number Placeholder 5"/>
          <p:cNvSpPr>
            <a:spLocks noGrp="1"/>
          </p:cNvSpPr>
          <p:nvPr>
            <p:ph type="sldNum" sz="quarter" idx="11"/>
          </p:nvPr>
        </p:nvSpPr>
        <p:spPr>
          <a:xfrm>
            <a:off x="4398963" y="6546850"/>
            <a:ext cx="411162" cy="311150"/>
          </a:xfrm>
        </p:spPr>
        <p:txBody>
          <a:bodyPr/>
          <a:lstStyle>
            <a:lvl1pPr>
              <a:defRPr/>
            </a:lvl1pPr>
          </a:lstStyle>
          <a:p>
            <a:pPr>
              <a:defRPr/>
            </a:pPr>
            <a:fld id="{7397625D-A102-4FD5-AEE8-CB753ADEB1E1}"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8" descr="PNNL_Logo.png"/>
          <p:cNvPicPr>
            <a:picLocks noChangeAspect="1"/>
          </p:cNvPicPr>
          <p:nvPr userDrawn="1"/>
        </p:nvPicPr>
        <p:blipFill>
          <a:blip r:embed="rId2" cstate="print"/>
          <a:srcRect l="25020" t="5621"/>
          <a:stretch>
            <a:fillRect/>
          </a:stretch>
        </p:blipFill>
        <p:spPr bwMode="auto">
          <a:xfrm>
            <a:off x="7354888" y="6122988"/>
            <a:ext cx="1987550" cy="690562"/>
          </a:xfrm>
          <a:prstGeom prst="rect">
            <a:avLst/>
          </a:prstGeom>
          <a:noFill/>
          <a:ln w="9525">
            <a:noFill/>
            <a:miter lim="800000"/>
            <a:headEnd/>
            <a:tailEnd/>
          </a:ln>
        </p:spPr>
      </p:pic>
      <p:pic>
        <p:nvPicPr>
          <p:cNvPr id="5" name="Picture 8" descr="Proudly_Operated_by_Battelle_Onyx.png"/>
          <p:cNvPicPr>
            <a:picLocks noChangeAspect="1"/>
          </p:cNvPicPr>
          <p:nvPr userDrawn="1"/>
        </p:nvPicPr>
        <p:blipFill>
          <a:blip r:embed="rId3" cstate="print"/>
          <a:srcRect/>
          <a:stretch>
            <a:fillRect/>
          </a:stretch>
        </p:blipFill>
        <p:spPr bwMode="auto">
          <a:xfrm>
            <a:off x="66675" y="6532563"/>
            <a:ext cx="2651125" cy="457200"/>
          </a:xfrm>
          <a:prstGeom prst="rect">
            <a:avLst/>
          </a:prstGeom>
          <a:noFill/>
          <a:ln w="9525">
            <a:noFill/>
            <a:miter lim="800000"/>
            <a:headEnd/>
            <a:tailEnd/>
          </a:ln>
        </p:spPr>
      </p:pic>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6" name="Footer Placeholder 4"/>
          <p:cNvSpPr>
            <a:spLocks noGrp="1"/>
          </p:cNvSpPr>
          <p:nvPr>
            <p:ph type="ftr" sz="quarter" idx="10"/>
          </p:nvPr>
        </p:nvSpPr>
        <p:spPr/>
        <p:txBody>
          <a:bodyPr/>
          <a:lstStyle>
            <a:lvl1pPr>
              <a:defRPr/>
            </a:lvl1pPr>
          </a:lstStyle>
          <a:p>
            <a:pPr>
              <a:defRPr/>
            </a:pPr>
            <a:endParaRPr lang="en-US"/>
          </a:p>
        </p:txBody>
      </p:sp>
      <p:sp>
        <p:nvSpPr>
          <p:cNvPr id="7" name="Slide Number Placeholder 5"/>
          <p:cNvSpPr>
            <a:spLocks noGrp="1"/>
          </p:cNvSpPr>
          <p:nvPr>
            <p:ph type="sldNum" sz="quarter" idx="11"/>
          </p:nvPr>
        </p:nvSpPr>
        <p:spPr>
          <a:xfrm>
            <a:off x="4398963" y="6546850"/>
            <a:ext cx="411162" cy="311150"/>
          </a:xfrm>
        </p:spPr>
        <p:txBody>
          <a:bodyPr/>
          <a:lstStyle>
            <a:lvl1pPr>
              <a:defRPr/>
            </a:lvl1pPr>
          </a:lstStyle>
          <a:p>
            <a:pPr>
              <a:defRPr/>
            </a:pPr>
            <a:fld id="{32C951C5-6CF0-46B4-8EE0-6DA7B2915ACC}"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8" descr="PNNL_Logo.png"/>
          <p:cNvPicPr>
            <a:picLocks noChangeAspect="1"/>
          </p:cNvPicPr>
          <p:nvPr userDrawn="1"/>
        </p:nvPicPr>
        <p:blipFill>
          <a:blip r:embed="rId2" cstate="print"/>
          <a:srcRect l="25020" t="5621"/>
          <a:stretch>
            <a:fillRect/>
          </a:stretch>
        </p:blipFill>
        <p:spPr bwMode="auto">
          <a:xfrm>
            <a:off x="7354888" y="6122988"/>
            <a:ext cx="1987550" cy="690562"/>
          </a:xfrm>
          <a:prstGeom prst="rect">
            <a:avLst/>
          </a:prstGeom>
          <a:noFill/>
          <a:ln w="9525">
            <a:noFill/>
            <a:miter lim="800000"/>
            <a:headEnd/>
            <a:tailEnd/>
          </a:ln>
        </p:spPr>
      </p:pic>
      <p:pic>
        <p:nvPicPr>
          <p:cNvPr id="6" name="Picture 8" descr="Proudly_Operated_by_Battelle_Onyx.png"/>
          <p:cNvPicPr>
            <a:picLocks noChangeAspect="1"/>
          </p:cNvPicPr>
          <p:nvPr userDrawn="1"/>
        </p:nvPicPr>
        <p:blipFill>
          <a:blip r:embed="rId3" cstate="print"/>
          <a:srcRect/>
          <a:stretch>
            <a:fillRect/>
          </a:stretch>
        </p:blipFill>
        <p:spPr bwMode="auto">
          <a:xfrm>
            <a:off x="66675" y="6532563"/>
            <a:ext cx="2651125" cy="457200"/>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34950" y="1069975"/>
            <a:ext cx="4281488" cy="5159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8838" y="1069975"/>
            <a:ext cx="4283075" cy="5159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5"/>
          <p:cNvSpPr>
            <a:spLocks noGrp="1"/>
          </p:cNvSpPr>
          <p:nvPr>
            <p:ph type="ftr" sz="quarter" idx="10"/>
          </p:nvPr>
        </p:nvSpPr>
        <p:spPr/>
        <p:txBody>
          <a:bodyPr/>
          <a:lstStyle>
            <a:lvl1pPr>
              <a:defRPr/>
            </a:lvl1pPr>
          </a:lstStyle>
          <a:p>
            <a:pPr>
              <a:defRPr/>
            </a:pPr>
            <a:endParaRPr lang="en-US"/>
          </a:p>
        </p:txBody>
      </p:sp>
      <p:sp>
        <p:nvSpPr>
          <p:cNvPr id="8" name="Slide Number Placeholder 5"/>
          <p:cNvSpPr>
            <a:spLocks noGrp="1"/>
          </p:cNvSpPr>
          <p:nvPr>
            <p:ph type="sldNum" sz="quarter" idx="11"/>
          </p:nvPr>
        </p:nvSpPr>
        <p:spPr>
          <a:xfrm>
            <a:off x="4398963" y="6546850"/>
            <a:ext cx="411162" cy="311150"/>
          </a:xfrm>
        </p:spPr>
        <p:txBody>
          <a:bodyPr/>
          <a:lstStyle>
            <a:lvl1pPr>
              <a:defRPr/>
            </a:lvl1pPr>
          </a:lstStyle>
          <a:p>
            <a:pPr>
              <a:defRPr/>
            </a:pPr>
            <a:fld id="{C7DB728A-52F2-4C31-BEE9-40A57F164FE8}"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8" descr="PNNL_Logo.png"/>
          <p:cNvPicPr>
            <a:picLocks noChangeAspect="1"/>
          </p:cNvPicPr>
          <p:nvPr userDrawn="1"/>
        </p:nvPicPr>
        <p:blipFill>
          <a:blip r:embed="rId2" cstate="print"/>
          <a:srcRect l="25020" t="5621"/>
          <a:stretch>
            <a:fillRect/>
          </a:stretch>
        </p:blipFill>
        <p:spPr bwMode="auto">
          <a:xfrm>
            <a:off x="7354888" y="6122988"/>
            <a:ext cx="1987550" cy="690562"/>
          </a:xfrm>
          <a:prstGeom prst="rect">
            <a:avLst/>
          </a:prstGeom>
          <a:noFill/>
          <a:ln w="9525">
            <a:noFill/>
            <a:miter lim="800000"/>
            <a:headEnd/>
            <a:tailEnd/>
          </a:ln>
        </p:spPr>
      </p:pic>
      <p:pic>
        <p:nvPicPr>
          <p:cNvPr id="8" name="Picture 8" descr="Proudly_Operated_by_Battelle_Onyx.png"/>
          <p:cNvPicPr>
            <a:picLocks noChangeAspect="1"/>
          </p:cNvPicPr>
          <p:nvPr userDrawn="1"/>
        </p:nvPicPr>
        <p:blipFill>
          <a:blip r:embed="rId3" cstate="print"/>
          <a:srcRect/>
          <a:stretch>
            <a:fillRect/>
          </a:stretch>
        </p:blipFill>
        <p:spPr bwMode="auto">
          <a:xfrm>
            <a:off x="66675" y="6532563"/>
            <a:ext cx="2651125" cy="457200"/>
          </a:xfrm>
          <a:prstGeom prst="rect">
            <a:avLst/>
          </a:prstGeom>
          <a:noFill/>
          <a:ln w="9525">
            <a:noFill/>
            <a:miter lim="800000"/>
            <a:headEnd/>
            <a:tailEnd/>
          </a:ln>
        </p:spPr>
      </p:pic>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7"/>
          <p:cNvSpPr>
            <a:spLocks noGrp="1"/>
          </p:cNvSpPr>
          <p:nvPr>
            <p:ph type="ftr" sz="quarter" idx="10"/>
          </p:nvPr>
        </p:nvSpPr>
        <p:spPr/>
        <p:txBody>
          <a:bodyPr/>
          <a:lstStyle>
            <a:lvl1pPr>
              <a:defRPr/>
            </a:lvl1pPr>
          </a:lstStyle>
          <a:p>
            <a:pPr>
              <a:defRPr/>
            </a:pPr>
            <a:endParaRPr lang="en-US"/>
          </a:p>
        </p:txBody>
      </p:sp>
      <p:sp>
        <p:nvSpPr>
          <p:cNvPr id="10" name="Slide Number Placeholder 5"/>
          <p:cNvSpPr>
            <a:spLocks noGrp="1"/>
          </p:cNvSpPr>
          <p:nvPr>
            <p:ph type="sldNum" sz="quarter" idx="11"/>
          </p:nvPr>
        </p:nvSpPr>
        <p:spPr>
          <a:xfrm>
            <a:off x="4398963" y="6546850"/>
            <a:ext cx="411162" cy="311150"/>
          </a:xfrm>
        </p:spPr>
        <p:txBody>
          <a:bodyPr/>
          <a:lstStyle>
            <a:lvl1pPr>
              <a:defRPr/>
            </a:lvl1pPr>
          </a:lstStyle>
          <a:p>
            <a:pPr>
              <a:defRPr/>
            </a:pPr>
            <a:fld id="{C0C12A31-C128-401C-85BB-1D21AAD577F0}"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6" descr="PNNL_Logo.png"/>
          <p:cNvPicPr>
            <a:picLocks noChangeAspect="1"/>
          </p:cNvPicPr>
          <p:nvPr userDrawn="1"/>
        </p:nvPicPr>
        <p:blipFill>
          <a:blip r:embed="rId2" cstate="print"/>
          <a:srcRect l="25020" t="5621"/>
          <a:stretch>
            <a:fillRect/>
          </a:stretch>
        </p:blipFill>
        <p:spPr bwMode="auto">
          <a:xfrm>
            <a:off x="7354888" y="6122988"/>
            <a:ext cx="1987550" cy="690562"/>
          </a:xfrm>
          <a:prstGeom prst="rect">
            <a:avLst/>
          </a:prstGeom>
          <a:noFill/>
          <a:ln w="9525">
            <a:noFill/>
            <a:miter lim="800000"/>
            <a:headEnd/>
            <a:tailEnd/>
          </a:ln>
        </p:spPr>
      </p:pic>
      <p:pic>
        <p:nvPicPr>
          <p:cNvPr id="4" name="Picture 8" descr="Proudly_Operated_by_Battelle_Onyx.png"/>
          <p:cNvPicPr>
            <a:picLocks noChangeAspect="1"/>
          </p:cNvPicPr>
          <p:nvPr userDrawn="1"/>
        </p:nvPicPr>
        <p:blipFill>
          <a:blip r:embed="rId3" cstate="print"/>
          <a:srcRect/>
          <a:stretch>
            <a:fillRect/>
          </a:stretch>
        </p:blipFill>
        <p:spPr bwMode="auto">
          <a:xfrm>
            <a:off x="66675" y="6532563"/>
            <a:ext cx="2651125" cy="457200"/>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5" name="Footer Placeholder 3"/>
          <p:cNvSpPr>
            <a:spLocks noGrp="1"/>
          </p:cNvSpPr>
          <p:nvPr>
            <p:ph type="ftr" sz="quarter" idx="10"/>
          </p:nvPr>
        </p:nvSpPr>
        <p:spPr/>
        <p:txBody>
          <a:bodyPr/>
          <a:lstStyle>
            <a:lvl1pPr>
              <a:defRPr/>
            </a:lvl1pPr>
          </a:lstStyle>
          <a:p>
            <a:pPr>
              <a:defRPr/>
            </a:pPr>
            <a:endParaRPr lang="en-US"/>
          </a:p>
        </p:txBody>
      </p:sp>
      <p:sp>
        <p:nvSpPr>
          <p:cNvPr id="6" name="Slide Number Placeholder 5"/>
          <p:cNvSpPr>
            <a:spLocks noGrp="1"/>
          </p:cNvSpPr>
          <p:nvPr>
            <p:ph type="sldNum" sz="quarter" idx="11"/>
          </p:nvPr>
        </p:nvSpPr>
        <p:spPr>
          <a:xfrm>
            <a:off x="4398963" y="6546850"/>
            <a:ext cx="411162" cy="311150"/>
          </a:xfrm>
        </p:spPr>
        <p:txBody>
          <a:bodyPr/>
          <a:lstStyle>
            <a:lvl1pPr>
              <a:defRPr/>
            </a:lvl1pPr>
          </a:lstStyle>
          <a:p>
            <a:pPr>
              <a:defRPr/>
            </a:pPr>
            <a:fld id="{1C853FA1-C918-47EF-9422-2A0147E99DE6}"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8" descr="PNNL_Logo.png"/>
          <p:cNvPicPr>
            <a:picLocks noChangeAspect="1"/>
          </p:cNvPicPr>
          <p:nvPr userDrawn="1"/>
        </p:nvPicPr>
        <p:blipFill>
          <a:blip r:embed="rId2" cstate="print"/>
          <a:srcRect l="25020" t="5621"/>
          <a:stretch>
            <a:fillRect/>
          </a:stretch>
        </p:blipFill>
        <p:spPr bwMode="auto">
          <a:xfrm>
            <a:off x="7354888" y="6122988"/>
            <a:ext cx="1987550" cy="690562"/>
          </a:xfrm>
          <a:prstGeom prst="rect">
            <a:avLst/>
          </a:prstGeom>
          <a:noFill/>
          <a:ln w="9525">
            <a:noFill/>
            <a:miter lim="800000"/>
            <a:headEnd/>
            <a:tailEnd/>
          </a:ln>
        </p:spPr>
      </p:pic>
      <p:pic>
        <p:nvPicPr>
          <p:cNvPr id="3" name="Picture 7" descr="Proudly_Operated_by_Battelle_Onyx.png"/>
          <p:cNvPicPr>
            <a:picLocks noChangeAspect="1"/>
          </p:cNvPicPr>
          <p:nvPr userDrawn="1"/>
        </p:nvPicPr>
        <p:blipFill>
          <a:blip r:embed="rId3" cstate="print"/>
          <a:srcRect/>
          <a:stretch>
            <a:fillRect/>
          </a:stretch>
        </p:blipFill>
        <p:spPr bwMode="auto">
          <a:xfrm>
            <a:off x="66675" y="6532563"/>
            <a:ext cx="2651125" cy="457200"/>
          </a:xfrm>
          <a:prstGeom prst="rect">
            <a:avLst/>
          </a:prstGeom>
          <a:noFill/>
          <a:ln w="9525">
            <a:noFill/>
            <a:miter lim="800000"/>
            <a:headEnd/>
            <a:tailEnd/>
          </a:ln>
        </p:spPr>
      </p:pic>
      <p:sp>
        <p:nvSpPr>
          <p:cNvPr id="4" name="Footer Placeholder 2"/>
          <p:cNvSpPr>
            <a:spLocks noGrp="1"/>
          </p:cNvSpPr>
          <p:nvPr>
            <p:ph type="ftr" sz="quarter" idx="10"/>
          </p:nvPr>
        </p:nvSpPr>
        <p:spPr/>
        <p:txBody>
          <a:bodyPr/>
          <a:lstStyle>
            <a:lvl1pPr>
              <a:defRPr/>
            </a:lvl1pPr>
          </a:lstStyle>
          <a:p>
            <a:pPr>
              <a:defRPr/>
            </a:pPr>
            <a:endParaRPr lang="en-US"/>
          </a:p>
        </p:txBody>
      </p:sp>
      <p:sp>
        <p:nvSpPr>
          <p:cNvPr id="5" name="Slide Number Placeholder 5"/>
          <p:cNvSpPr>
            <a:spLocks noGrp="1"/>
          </p:cNvSpPr>
          <p:nvPr>
            <p:ph type="sldNum" sz="quarter" idx="11"/>
          </p:nvPr>
        </p:nvSpPr>
        <p:spPr>
          <a:xfrm>
            <a:off x="4398963" y="6546850"/>
            <a:ext cx="411162" cy="311150"/>
          </a:xfrm>
        </p:spPr>
        <p:txBody>
          <a:bodyPr/>
          <a:lstStyle>
            <a:lvl1pPr>
              <a:defRPr/>
            </a:lvl1pPr>
          </a:lstStyle>
          <a:p>
            <a:pPr>
              <a:defRPr/>
            </a:pPr>
            <a:fld id="{D795396C-2719-4C3A-AA3E-FD781EAEE1E1}"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8" descr="PNNL_Logo.png"/>
          <p:cNvPicPr>
            <a:picLocks noChangeAspect="1"/>
          </p:cNvPicPr>
          <p:nvPr userDrawn="1"/>
        </p:nvPicPr>
        <p:blipFill>
          <a:blip r:embed="rId2" cstate="print"/>
          <a:srcRect l="25020" t="5621"/>
          <a:stretch>
            <a:fillRect/>
          </a:stretch>
        </p:blipFill>
        <p:spPr bwMode="auto">
          <a:xfrm>
            <a:off x="7354888" y="6122988"/>
            <a:ext cx="1987550" cy="690562"/>
          </a:xfrm>
          <a:prstGeom prst="rect">
            <a:avLst/>
          </a:prstGeom>
          <a:noFill/>
          <a:ln w="9525">
            <a:noFill/>
            <a:miter lim="800000"/>
            <a:headEnd/>
            <a:tailEnd/>
          </a:ln>
        </p:spPr>
      </p:pic>
      <p:pic>
        <p:nvPicPr>
          <p:cNvPr id="6" name="Picture 8" descr="Proudly_Operated_by_Battelle_Onyx.png"/>
          <p:cNvPicPr>
            <a:picLocks noChangeAspect="1"/>
          </p:cNvPicPr>
          <p:nvPr userDrawn="1"/>
        </p:nvPicPr>
        <p:blipFill>
          <a:blip r:embed="rId3" cstate="print"/>
          <a:srcRect/>
          <a:stretch>
            <a:fillRect/>
          </a:stretch>
        </p:blipFill>
        <p:spPr bwMode="auto">
          <a:xfrm>
            <a:off x="66675" y="6532563"/>
            <a:ext cx="2651125" cy="457200"/>
          </a:xfrm>
          <a:prstGeom prst="rect">
            <a:avLst/>
          </a:prstGeom>
          <a:noFill/>
          <a:ln w="9525">
            <a:noFill/>
            <a:miter lim="800000"/>
            <a:headEnd/>
            <a:tailEnd/>
          </a:ln>
        </p:spPr>
      </p:pic>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Footer Placeholder 5"/>
          <p:cNvSpPr>
            <a:spLocks noGrp="1"/>
          </p:cNvSpPr>
          <p:nvPr>
            <p:ph type="ftr" sz="quarter" idx="10"/>
          </p:nvPr>
        </p:nvSpPr>
        <p:spPr/>
        <p:txBody>
          <a:bodyPr/>
          <a:lstStyle>
            <a:lvl1pPr>
              <a:defRPr/>
            </a:lvl1pPr>
          </a:lstStyle>
          <a:p>
            <a:pPr>
              <a:defRPr/>
            </a:pPr>
            <a:endParaRPr lang="en-US"/>
          </a:p>
        </p:txBody>
      </p:sp>
      <p:sp>
        <p:nvSpPr>
          <p:cNvPr id="8" name="Slide Number Placeholder 5"/>
          <p:cNvSpPr>
            <a:spLocks noGrp="1"/>
          </p:cNvSpPr>
          <p:nvPr>
            <p:ph type="sldNum" sz="quarter" idx="11"/>
          </p:nvPr>
        </p:nvSpPr>
        <p:spPr>
          <a:xfrm>
            <a:off x="4398963" y="6546850"/>
            <a:ext cx="411162" cy="311150"/>
          </a:xfrm>
        </p:spPr>
        <p:txBody>
          <a:bodyPr/>
          <a:lstStyle>
            <a:lvl1pPr>
              <a:defRPr/>
            </a:lvl1pPr>
          </a:lstStyle>
          <a:p>
            <a:pPr>
              <a:defRPr/>
            </a:pPr>
            <a:fld id="{648AD1F4-9AFC-4064-B2F8-326F88EFD2B3}"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6" descr="PNNL_Logo.png"/>
          <p:cNvPicPr>
            <a:picLocks noChangeAspect="1"/>
          </p:cNvPicPr>
          <p:nvPr userDrawn="1"/>
        </p:nvPicPr>
        <p:blipFill>
          <a:blip r:embed="rId2" cstate="print"/>
          <a:srcRect l="25020" t="5621"/>
          <a:stretch>
            <a:fillRect/>
          </a:stretch>
        </p:blipFill>
        <p:spPr bwMode="auto">
          <a:xfrm>
            <a:off x="7354888" y="6122988"/>
            <a:ext cx="1987550" cy="690562"/>
          </a:xfrm>
          <a:prstGeom prst="rect">
            <a:avLst/>
          </a:prstGeom>
          <a:noFill/>
          <a:ln w="9525">
            <a:noFill/>
            <a:miter lim="800000"/>
            <a:headEnd/>
            <a:tailEnd/>
          </a:ln>
        </p:spPr>
      </p:pic>
      <p:pic>
        <p:nvPicPr>
          <p:cNvPr id="6" name="Picture 8" descr="Proudly_Operated_by_Battelle_Onyx.png"/>
          <p:cNvPicPr>
            <a:picLocks noChangeAspect="1"/>
          </p:cNvPicPr>
          <p:nvPr userDrawn="1"/>
        </p:nvPicPr>
        <p:blipFill>
          <a:blip r:embed="rId3" cstate="print"/>
          <a:srcRect/>
          <a:stretch>
            <a:fillRect/>
          </a:stretch>
        </p:blipFill>
        <p:spPr bwMode="auto">
          <a:xfrm>
            <a:off x="66675" y="6532563"/>
            <a:ext cx="2651125" cy="457200"/>
          </a:xfrm>
          <a:prstGeom prst="rect">
            <a:avLst/>
          </a:prstGeom>
          <a:noFill/>
          <a:ln w="9525">
            <a:noFill/>
            <a:miter lim="800000"/>
            <a:headEnd/>
            <a:tailEnd/>
          </a:ln>
        </p:spPr>
      </p:pic>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Footer Placeholder 5"/>
          <p:cNvSpPr>
            <a:spLocks noGrp="1"/>
          </p:cNvSpPr>
          <p:nvPr>
            <p:ph type="ftr" sz="quarter" idx="10"/>
          </p:nvPr>
        </p:nvSpPr>
        <p:spPr/>
        <p:txBody>
          <a:bodyPr/>
          <a:lstStyle>
            <a:lvl1pPr>
              <a:defRPr/>
            </a:lvl1pPr>
          </a:lstStyle>
          <a:p>
            <a:pPr>
              <a:defRPr/>
            </a:pPr>
            <a:endParaRPr lang="en-US"/>
          </a:p>
        </p:txBody>
      </p:sp>
      <p:sp>
        <p:nvSpPr>
          <p:cNvPr id="8" name="Slide Number Placeholder 5"/>
          <p:cNvSpPr>
            <a:spLocks noGrp="1"/>
          </p:cNvSpPr>
          <p:nvPr>
            <p:ph type="sldNum" sz="quarter" idx="11"/>
          </p:nvPr>
        </p:nvSpPr>
        <p:spPr>
          <a:xfrm>
            <a:off x="4398963" y="6546850"/>
            <a:ext cx="411162" cy="311150"/>
          </a:xfrm>
        </p:spPr>
        <p:txBody>
          <a:bodyPr/>
          <a:lstStyle>
            <a:lvl1pPr>
              <a:defRPr/>
            </a:lvl1pPr>
          </a:lstStyle>
          <a:p>
            <a:pPr>
              <a:defRPr/>
            </a:pPr>
            <a:fld id="{5A853E34-55B4-42B9-9A9A-3A3FD1A1C6DF}"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8" descr="PNNL_Logo.png"/>
          <p:cNvPicPr>
            <a:picLocks noChangeAspect="1"/>
          </p:cNvPicPr>
          <p:nvPr userDrawn="1"/>
        </p:nvPicPr>
        <p:blipFill>
          <a:blip r:embed="rId2" cstate="print"/>
          <a:srcRect l="25020" t="5621"/>
          <a:stretch>
            <a:fillRect/>
          </a:stretch>
        </p:blipFill>
        <p:spPr bwMode="auto">
          <a:xfrm>
            <a:off x="7354888" y="6122988"/>
            <a:ext cx="1987550" cy="690562"/>
          </a:xfrm>
          <a:prstGeom prst="rect">
            <a:avLst/>
          </a:prstGeom>
          <a:noFill/>
          <a:ln w="9525">
            <a:noFill/>
            <a:miter lim="800000"/>
            <a:headEnd/>
            <a:tailEnd/>
          </a:ln>
        </p:spPr>
      </p:pic>
      <p:pic>
        <p:nvPicPr>
          <p:cNvPr id="5" name="Picture 7" descr="Proudly_Operated_by_Battelle_Onyx.png"/>
          <p:cNvPicPr>
            <a:picLocks noChangeAspect="1"/>
          </p:cNvPicPr>
          <p:nvPr userDrawn="1"/>
        </p:nvPicPr>
        <p:blipFill>
          <a:blip r:embed="rId3" cstate="print"/>
          <a:srcRect/>
          <a:stretch>
            <a:fillRect/>
          </a:stretch>
        </p:blipFill>
        <p:spPr bwMode="auto">
          <a:xfrm>
            <a:off x="66675" y="6532563"/>
            <a:ext cx="2651125" cy="457200"/>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4"/>
          <p:cNvSpPr>
            <a:spLocks noGrp="1"/>
          </p:cNvSpPr>
          <p:nvPr>
            <p:ph type="ftr" sz="quarter" idx="10"/>
          </p:nvPr>
        </p:nvSpPr>
        <p:spPr/>
        <p:txBody>
          <a:bodyPr/>
          <a:lstStyle>
            <a:lvl1pPr>
              <a:defRPr/>
            </a:lvl1pPr>
          </a:lstStyle>
          <a:p>
            <a:pPr>
              <a:defRPr/>
            </a:pPr>
            <a:endParaRPr lang="en-US"/>
          </a:p>
        </p:txBody>
      </p:sp>
      <p:sp>
        <p:nvSpPr>
          <p:cNvPr id="7" name="Slide Number Placeholder 5"/>
          <p:cNvSpPr>
            <a:spLocks noGrp="1"/>
          </p:cNvSpPr>
          <p:nvPr>
            <p:ph type="sldNum" sz="quarter" idx="11"/>
          </p:nvPr>
        </p:nvSpPr>
        <p:spPr>
          <a:xfrm>
            <a:off x="4398963" y="6546850"/>
            <a:ext cx="411162" cy="311150"/>
          </a:xfrm>
        </p:spPr>
        <p:txBody>
          <a:bodyPr/>
          <a:lstStyle>
            <a:lvl1pPr>
              <a:defRPr/>
            </a:lvl1pPr>
          </a:lstStyle>
          <a:p>
            <a:pPr>
              <a:defRPr/>
            </a:pPr>
            <a:fld id="{F4919B74-5A5F-4585-BDCF-B62CA104D2D8}"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8" descr="PNNL_Logo.png"/>
          <p:cNvPicPr>
            <a:picLocks noChangeAspect="1"/>
          </p:cNvPicPr>
          <p:nvPr userDrawn="1"/>
        </p:nvPicPr>
        <p:blipFill>
          <a:blip r:embed="rId2" cstate="print"/>
          <a:srcRect l="25020" t="5621"/>
          <a:stretch>
            <a:fillRect/>
          </a:stretch>
        </p:blipFill>
        <p:spPr bwMode="auto">
          <a:xfrm>
            <a:off x="7354888" y="6122988"/>
            <a:ext cx="1987550" cy="690562"/>
          </a:xfrm>
          <a:prstGeom prst="rect">
            <a:avLst/>
          </a:prstGeom>
          <a:noFill/>
          <a:ln w="9525">
            <a:noFill/>
            <a:miter lim="800000"/>
            <a:headEnd/>
            <a:tailEnd/>
          </a:ln>
        </p:spPr>
      </p:pic>
      <p:pic>
        <p:nvPicPr>
          <p:cNvPr id="5" name="Picture 7" descr="Proudly_Operated_by_Battelle_Onyx.png"/>
          <p:cNvPicPr>
            <a:picLocks noChangeAspect="1"/>
          </p:cNvPicPr>
          <p:nvPr userDrawn="1"/>
        </p:nvPicPr>
        <p:blipFill>
          <a:blip r:embed="rId3" cstate="print"/>
          <a:srcRect/>
          <a:stretch>
            <a:fillRect/>
          </a:stretch>
        </p:blipFill>
        <p:spPr bwMode="auto">
          <a:xfrm>
            <a:off x="66675" y="6532563"/>
            <a:ext cx="2651125" cy="457200"/>
          </a:xfrm>
          <a:prstGeom prst="rect">
            <a:avLst/>
          </a:prstGeom>
          <a:noFill/>
          <a:ln w="9525">
            <a:noFill/>
            <a:miter lim="800000"/>
            <a:headEnd/>
            <a:tailEnd/>
          </a:ln>
        </p:spPr>
      </p:pic>
      <p:sp>
        <p:nvSpPr>
          <p:cNvPr id="2" name="Vertical Title 1"/>
          <p:cNvSpPr>
            <a:spLocks noGrp="1"/>
          </p:cNvSpPr>
          <p:nvPr>
            <p:ph type="title" orient="vert"/>
          </p:nvPr>
        </p:nvSpPr>
        <p:spPr>
          <a:xfrm>
            <a:off x="6780213" y="230188"/>
            <a:ext cx="2185987" cy="59991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0663" y="230188"/>
            <a:ext cx="6407150" cy="59991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4"/>
          <p:cNvSpPr>
            <a:spLocks noGrp="1"/>
          </p:cNvSpPr>
          <p:nvPr>
            <p:ph type="ftr" sz="quarter" idx="10"/>
          </p:nvPr>
        </p:nvSpPr>
        <p:spPr/>
        <p:txBody>
          <a:bodyPr/>
          <a:lstStyle>
            <a:lvl1pPr>
              <a:defRPr/>
            </a:lvl1pPr>
          </a:lstStyle>
          <a:p>
            <a:pPr>
              <a:defRPr/>
            </a:pPr>
            <a:endParaRPr lang="en-US"/>
          </a:p>
        </p:txBody>
      </p:sp>
      <p:sp>
        <p:nvSpPr>
          <p:cNvPr id="7" name="Slide Number Placeholder 5"/>
          <p:cNvSpPr>
            <a:spLocks noGrp="1"/>
          </p:cNvSpPr>
          <p:nvPr>
            <p:ph type="sldNum" sz="quarter" idx="11"/>
          </p:nvPr>
        </p:nvSpPr>
        <p:spPr>
          <a:xfrm>
            <a:off x="4398963" y="6546850"/>
            <a:ext cx="411162" cy="311150"/>
          </a:xfrm>
        </p:spPr>
        <p:txBody>
          <a:bodyPr/>
          <a:lstStyle>
            <a:lvl1pPr>
              <a:defRPr/>
            </a:lvl1pPr>
          </a:lstStyle>
          <a:p>
            <a:pPr>
              <a:defRPr/>
            </a:pPr>
            <a:fld id="{3B717D62-5ADF-42BD-8755-423999619183}"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pic>
        <p:nvPicPr>
          <p:cNvPr id="4" name="Picture 8" descr="PNNL_Logo.png"/>
          <p:cNvPicPr>
            <a:picLocks noChangeAspect="1"/>
          </p:cNvPicPr>
          <p:nvPr userDrawn="1"/>
        </p:nvPicPr>
        <p:blipFill>
          <a:blip r:embed="rId2" cstate="print"/>
          <a:srcRect l="25020" t="5621"/>
          <a:stretch>
            <a:fillRect/>
          </a:stretch>
        </p:blipFill>
        <p:spPr bwMode="auto">
          <a:xfrm>
            <a:off x="7354888" y="6122988"/>
            <a:ext cx="1987550" cy="690562"/>
          </a:xfrm>
          <a:prstGeom prst="rect">
            <a:avLst/>
          </a:prstGeom>
          <a:noFill/>
          <a:ln w="9525">
            <a:noFill/>
            <a:miter lim="800000"/>
            <a:headEnd/>
            <a:tailEnd/>
          </a:ln>
        </p:spPr>
      </p:pic>
      <p:pic>
        <p:nvPicPr>
          <p:cNvPr id="5" name="Picture 7" descr="Proudly_Operated_by_Battelle_Onyx.png"/>
          <p:cNvPicPr>
            <a:picLocks noChangeAspect="1"/>
          </p:cNvPicPr>
          <p:nvPr userDrawn="1"/>
        </p:nvPicPr>
        <p:blipFill>
          <a:blip r:embed="rId3" cstate="print"/>
          <a:srcRect/>
          <a:stretch>
            <a:fillRect/>
          </a:stretch>
        </p:blipFill>
        <p:spPr bwMode="auto">
          <a:xfrm>
            <a:off x="66675" y="6532563"/>
            <a:ext cx="2651125" cy="457200"/>
          </a:xfrm>
          <a:prstGeom prst="rect">
            <a:avLst/>
          </a:prstGeom>
          <a:noFill/>
          <a:ln w="9525">
            <a:noFill/>
            <a:miter lim="800000"/>
            <a:headEnd/>
            <a:tailEnd/>
          </a:ln>
        </p:spPr>
      </p:pic>
      <p:sp>
        <p:nvSpPr>
          <p:cNvPr id="2" name="Title 1"/>
          <p:cNvSpPr>
            <a:spLocks noGrp="1"/>
          </p:cNvSpPr>
          <p:nvPr>
            <p:ph type="title"/>
          </p:nvPr>
        </p:nvSpPr>
        <p:spPr>
          <a:xfrm>
            <a:off x="220663" y="230188"/>
            <a:ext cx="8745537" cy="6254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34950" y="1069975"/>
            <a:ext cx="8716963" cy="5159375"/>
          </a:xfrm>
        </p:spPr>
        <p:txBody>
          <a:bodyPr/>
          <a:lstStyle/>
          <a:p>
            <a:pPr lvl="0"/>
            <a:endParaRPr lang="en-US" noProof="0" smtClean="0"/>
          </a:p>
        </p:txBody>
      </p:sp>
      <p:sp>
        <p:nvSpPr>
          <p:cNvPr id="6" name="Footer Placeholder 4"/>
          <p:cNvSpPr>
            <a:spLocks noGrp="1"/>
          </p:cNvSpPr>
          <p:nvPr>
            <p:ph type="ftr" sz="quarter" idx="10"/>
          </p:nvPr>
        </p:nvSpPr>
        <p:spPr/>
        <p:txBody>
          <a:bodyPr/>
          <a:lstStyle>
            <a:lvl1pPr>
              <a:defRPr/>
            </a:lvl1pPr>
          </a:lstStyle>
          <a:p>
            <a:pPr>
              <a:defRPr/>
            </a:pPr>
            <a:endParaRPr lang="en-US"/>
          </a:p>
        </p:txBody>
      </p:sp>
      <p:sp>
        <p:nvSpPr>
          <p:cNvPr id="7" name="Slide Number Placeholder 5"/>
          <p:cNvSpPr>
            <a:spLocks noGrp="1"/>
          </p:cNvSpPr>
          <p:nvPr>
            <p:ph type="sldNum" sz="quarter" idx="11"/>
          </p:nvPr>
        </p:nvSpPr>
        <p:spPr>
          <a:xfrm>
            <a:off x="4398963" y="6546850"/>
            <a:ext cx="411162" cy="311150"/>
          </a:xfrm>
        </p:spPr>
        <p:txBody>
          <a:bodyPr/>
          <a:lstStyle>
            <a:lvl1pPr>
              <a:defRPr/>
            </a:lvl1pPr>
          </a:lstStyle>
          <a:p>
            <a:pPr>
              <a:defRPr/>
            </a:pPr>
            <a:fld id="{3434A6D8-9C99-40AA-8D0A-586704B5FB1C}"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pic>
        <p:nvPicPr>
          <p:cNvPr id="5" name="Picture 6" descr="PNNL_Logo.png"/>
          <p:cNvPicPr>
            <a:picLocks noChangeAspect="1"/>
          </p:cNvPicPr>
          <p:nvPr userDrawn="1"/>
        </p:nvPicPr>
        <p:blipFill>
          <a:blip r:embed="rId2" cstate="print"/>
          <a:srcRect l="25020" t="5621"/>
          <a:stretch>
            <a:fillRect/>
          </a:stretch>
        </p:blipFill>
        <p:spPr bwMode="auto">
          <a:xfrm>
            <a:off x="7354888" y="6122988"/>
            <a:ext cx="1987550" cy="690562"/>
          </a:xfrm>
          <a:prstGeom prst="rect">
            <a:avLst/>
          </a:prstGeom>
          <a:noFill/>
          <a:ln w="9525">
            <a:noFill/>
            <a:miter lim="800000"/>
            <a:headEnd/>
            <a:tailEnd/>
          </a:ln>
        </p:spPr>
      </p:pic>
      <p:pic>
        <p:nvPicPr>
          <p:cNvPr id="6" name="Picture 8" descr="Proudly_Operated_by_Battelle_Onyx.png"/>
          <p:cNvPicPr>
            <a:picLocks noChangeAspect="1"/>
          </p:cNvPicPr>
          <p:nvPr userDrawn="1"/>
        </p:nvPicPr>
        <p:blipFill>
          <a:blip r:embed="rId3" cstate="print"/>
          <a:srcRect/>
          <a:stretch>
            <a:fillRect/>
          </a:stretch>
        </p:blipFill>
        <p:spPr bwMode="auto">
          <a:xfrm>
            <a:off x="66675" y="6532563"/>
            <a:ext cx="2651125" cy="457200"/>
          </a:xfrm>
          <a:prstGeom prst="rect">
            <a:avLst/>
          </a:prstGeom>
          <a:noFill/>
          <a:ln w="9525">
            <a:noFill/>
            <a:miter lim="800000"/>
            <a:headEnd/>
            <a:tailEnd/>
          </a:ln>
        </p:spPr>
      </p:pic>
      <p:sp>
        <p:nvSpPr>
          <p:cNvPr id="2" name="Title 1"/>
          <p:cNvSpPr>
            <a:spLocks noGrp="1"/>
          </p:cNvSpPr>
          <p:nvPr>
            <p:ph type="title"/>
          </p:nvPr>
        </p:nvSpPr>
        <p:spPr>
          <a:xfrm>
            <a:off x="220663" y="230188"/>
            <a:ext cx="8745537" cy="6254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34950" y="1069975"/>
            <a:ext cx="4281488" cy="51593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8838" y="1069975"/>
            <a:ext cx="4283075" cy="51593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5"/>
          <p:cNvSpPr>
            <a:spLocks noGrp="1"/>
          </p:cNvSpPr>
          <p:nvPr>
            <p:ph type="ftr" sz="quarter" idx="10"/>
          </p:nvPr>
        </p:nvSpPr>
        <p:spPr/>
        <p:txBody>
          <a:bodyPr/>
          <a:lstStyle>
            <a:lvl1pPr>
              <a:defRPr/>
            </a:lvl1pPr>
          </a:lstStyle>
          <a:p>
            <a:pPr>
              <a:defRPr/>
            </a:pPr>
            <a:endParaRPr lang="en-US"/>
          </a:p>
        </p:txBody>
      </p:sp>
      <p:sp>
        <p:nvSpPr>
          <p:cNvPr id="8" name="Slide Number Placeholder 5"/>
          <p:cNvSpPr>
            <a:spLocks noGrp="1"/>
          </p:cNvSpPr>
          <p:nvPr>
            <p:ph type="sldNum" sz="quarter" idx="11"/>
          </p:nvPr>
        </p:nvSpPr>
        <p:spPr>
          <a:xfrm>
            <a:off x="4398963" y="6546850"/>
            <a:ext cx="411162" cy="311150"/>
          </a:xfrm>
        </p:spPr>
        <p:txBody>
          <a:bodyPr/>
          <a:lstStyle>
            <a:lvl1pPr>
              <a:defRPr/>
            </a:lvl1pPr>
          </a:lstStyle>
          <a:p>
            <a:pPr>
              <a:defRPr/>
            </a:pPr>
            <a:fld id="{52AD3564-CCDB-456E-9A51-761CB7F232D0}"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pic>
        <p:nvPicPr>
          <p:cNvPr id="3" name="Picture 8" descr="PNNL_Logo.png"/>
          <p:cNvPicPr>
            <a:picLocks noChangeAspect="1"/>
          </p:cNvPicPr>
          <p:nvPr userDrawn="1"/>
        </p:nvPicPr>
        <p:blipFill>
          <a:blip r:embed="rId2" cstate="print"/>
          <a:srcRect l="25020" t="5621"/>
          <a:stretch>
            <a:fillRect/>
          </a:stretch>
        </p:blipFill>
        <p:spPr bwMode="auto">
          <a:xfrm>
            <a:off x="7354888" y="6122988"/>
            <a:ext cx="1987550" cy="690562"/>
          </a:xfrm>
          <a:prstGeom prst="rect">
            <a:avLst/>
          </a:prstGeom>
          <a:noFill/>
          <a:ln w="9525">
            <a:noFill/>
            <a:miter lim="800000"/>
            <a:headEnd/>
            <a:tailEnd/>
          </a:ln>
        </p:spPr>
      </p:pic>
      <p:pic>
        <p:nvPicPr>
          <p:cNvPr id="4" name="Picture 8" descr="Proudly_Operated_by_Battelle_Onyx.png"/>
          <p:cNvPicPr>
            <a:picLocks noChangeAspect="1"/>
          </p:cNvPicPr>
          <p:nvPr userDrawn="1"/>
        </p:nvPicPr>
        <p:blipFill>
          <a:blip r:embed="rId3" cstate="print"/>
          <a:srcRect/>
          <a:stretch>
            <a:fillRect/>
          </a:stretch>
        </p:blipFill>
        <p:spPr bwMode="auto">
          <a:xfrm>
            <a:off x="66675" y="6532563"/>
            <a:ext cx="2651125" cy="457200"/>
          </a:xfrm>
          <a:prstGeom prst="rect">
            <a:avLst/>
          </a:prstGeom>
          <a:noFill/>
          <a:ln w="9525">
            <a:noFill/>
            <a:miter lim="800000"/>
            <a:headEnd/>
            <a:tailEnd/>
          </a:ln>
        </p:spPr>
      </p:pic>
      <p:sp>
        <p:nvSpPr>
          <p:cNvPr id="2" name="Content Placeholder 1"/>
          <p:cNvSpPr>
            <a:spLocks noGrp="1"/>
          </p:cNvSpPr>
          <p:nvPr>
            <p:ph/>
          </p:nvPr>
        </p:nvSpPr>
        <p:spPr>
          <a:xfrm>
            <a:off x="220663" y="230188"/>
            <a:ext cx="8745537" cy="599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3"/>
          <p:cNvSpPr>
            <a:spLocks noGrp="1"/>
          </p:cNvSpPr>
          <p:nvPr>
            <p:ph type="ftr" sz="quarter" idx="10"/>
          </p:nvPr>
        </p:nvSpPr>
        <p:spPr/>
        <p:txBody>
          <a:bodyPr/>
          <a:lstStyle>
            <a:lvl1pPr>
              <a:defRPr/>
            </a:lvl1pPr>
          </a:lstStyle>
          <a:p>
            <a:pPr>
              <a:defRPr/>
            </a:pPr>
            <a:endParaRPr lang="en-US"/>
          </a:p>
        </p:txBody>
      </p:sp>
      <p:sp>
        <p:nvSpPr>
          <p:cNvPr id="6" name="Slide Number Placeholder 5"/>
          <p:cNvSpPr>
            <a:spLocks noGrp="1"/>
          </p:cNvSpPr>
          <p:nvPr>
            <p:ph type="sldNum" sz="quarter" idx="11"/>
          </p:nvPr>
        </p:nvSpPr>
        <p:spPr>
          <a:xfrm>
            <a:off x="4398963" y="6546850"/>
            <a:ext cx="411162" cy="311150"/>
          </a:xfrm>
        </p:spPr>
        <p:txBody>
          <a:bodyPr/>
          <a:lstStyle>
            <a:lvl1pPr>
              <a:defRPr/>
            </a:lvl1pPr>
          </a:lstStyle>
          <a:p>
            <a:pPr>
              <a:defRPr/>
            </a:pPr>
            <a:fld id="{5DCF809D-3D23-4DB6-9CBE-02045937C9B5}"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220663" y="230188"/>
            <a:ext cx="8745537" cy="6254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71" name="Rectangle 3"/>
          <p:cNvSpPr>
            <a:spLocks noGrp="1" noChangeArrowheads="1"/>
          </p:cNvSpPr>
          <p:nvPr>
            <p:ph type="body" idx="1"/>
          </p:nvPr>
        </p:nvSpPr>
        <p:spPr bwMode="auto">
          <a:xfrm>
            <a:off x="234950" y="1069975"/>
            <a:ext cx="8716963" cy="5159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0" y="6581775"/>
            <a:ext cx="1444625" cy="276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hlink"/>
                </a:solidFill>
                <a:latin typeface="+mn-lt"/>
              </a:defRPr>
            </a:lvl1pPr>
          </a:lstStyle>
          <a:p>
            <a:pPr>
              <a:defRPr/>
            </a:pPr>
            <a:r>
              <a:rPr lang="en-US"/>
              <a:t>Strom</a:t>
            </a: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7010400" y="6565900"/>
            <a:ext cx="2133600" cy="292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49F78E62-5BBB-415E-9727-F77CAA7BB01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013" r:id="rId1"/>
    <p:sldLayoutId id="2147484014" r:id="rId2"/>
    <p:sldLayoutId id="2147484015" r:id="rId3"/>
    <p:sldLayoutId id="2147484016" r:id="rId4"/>
    <p:sldLayoutId id="2147484017" r:id="rId5"/>
    <p:sldLayoutId id="2147484018" r:id="rId6"/>
    <p:sldLayoutId id="2147484019" r:id="rId7"/>
    <p:sldLayoutId id="2147484020" r:id="rId8"/>
    <p:sldLayoutId id="2147484021" r:id="rId9"/>
    <p:sldLayoutId id="2147484022" r:id="rId10"/>
    <p:sldLayoutId id="2147484023" r:id="rId11"/>
    <p:sldLayoutId id="2147484024" r:id="rId12"/>
    <p:sldLayoutId id="2147484025" r:id="rId13"/>
    <p:sldLayoutId id="2147484026" r:id="rId14"/>
  </p:sldLayoutIdLst>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strom@pnl.gov" TargetMode="Externa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4.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7.wmf"/><Relationship Id="rId5" Type="http://schemas.openxmlformats.org/officeDocument/2006/relationships/oleObject" Target="../embeddings/oleObject3.bin"/><Relationship Id="rId4" Type="http://schemas.openxmlformats.org/officeDocument/2006/relationships/image" Target="../media/image6.wmf"/></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9.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8.wmf"/><Relationship Id="rId4" Type="http://schemas.openxmlformats.org/officeDocument/2006/relationships/oleObject" Target="../embeddings/oleObject4.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1.wmf"/><Relationship Id="rId5" Type="http://schemas.openxmlformats.org/officeDocument/2006/relationships/oleObject" Target="../embeddings/oleObject7.bin"/><Relationship Id="rId4" Type="http://schemas.openxmlformats.org/officeDocument/2006/relationships/image" Target="../media/image10.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7.xml"/><Relationship Id="rId4" Type="http://schemas.openxmlformats.org/officeDocument/2006/relationships/image" Target="../media/image14.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6.gif"/><Relationship Id="rId5" Type="http://schemas.openxmlformats.org/officeDocument/2006/relationships/hyperlink" Target="http://en.wikipedia.org/wiki/File:Thomas_Bayes.gif" TargetMode="External"/><Relationship Id="rId4" Type="http://schemas.openxmlformats.org/officeDocument/2006/relationships/image" Target="../media/image15.w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7.wmf"/></Relationships>
</file>

<file path=ppt/slides/_rels/slide21.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8.wmf"/><Relationship Id="rId4" Type="http://schemas.openxmlformats.org/officeDocument/2006/relationships/oleObject" Target="../embeddings/oleObject10.bin"/></Relationships>
</file>

<file path=ppt/slides/_rels/slide22.xml.rels><?xml version="1.0" encoding="UTF-8" standalone="yes"?>
<Relationships xmlns="http://schemas.openxmlformats.org/package/2006/relationships"><Relationship Id="rId3" Type="http://schemas.openxmlformats.org/officeDocument/2006/relationships/image" Target="../media/image22.emf"/><Relationship Id="rId7" Type="http://schemas.openxmlformats.org/officeDocument/2006/relationships/image" Target="../media/image21.wmf"/><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oleObject" Target="../embeddings/oleObject12.bin"/><Relationship Id="rId5" Type="http://schemas.openxmlformats.org/officeDocument/2006/relationships/image" Target="../media/image20.wmf"/><Relationship Id="rId4" Type="http://schemas.openxmlformats.org/officeDocument/2006/relationships/oleObject" Target="../embeddings/oleObject11.bin"/></Relationships>
</file>

<file path=ppt/slides/_rels/slide23.xml.rels><?xml version="1.0" encoding="UTF-8" standalone="yes"?>
<Relationships xmlns="http://schemas.openxmlformats.org/package/2006/relationships"><Relationship Id="rId3" Type="http://schemas.openxmlformats.org/officeDocument/2006/relationships/image" Target="../media/image25.emf"/><Relationship Id="rId7" Type="http://schemas.openxmlformats.org/officeDocument/2006/relationships/image" Target="../media/image24.wmf"/><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14.bin"/><Relationship Id="rId5" Type="http://schemas.openxmlformats.org/officeDocument/2006/relationships/image" Target="../media/image23.wmf"/><Relationship Id="rId4" Type="http://schemas.openxmlformats.org/officeDocument/2006/relationships/oleObject" Target="../embeddings/oleObject13.bin"/></Relationships>
</file>

<file path=ppt/slides/_rels/slide24.xml.rels><?xml version="1.0" encoding="UTF-8" standalone="yes"?>
<Relationships xmlns="http://schemas.openxmlformats.org/package/2006/relationships"><Relationship Id="rId3" Type="http://schemas.openxmlformats.org/officeDocument/2006/relationships/image" Target="../media/image26.emf"/><Relationship Id="rId7" Type="http://schemas.openxmlformats.org/officeDocument/2006/relationships/image" Target="../media/image24.wmf"/><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oleObject" Target="../embeddings/oleObject16.bin"/><Relationship Id="rId5" Type="http://schemas.openxmlformats.org/officeDocument/2006/relationships/image" Target="../media/image23.wmf"/><Relationship Id="rId4" Type="http://schemas.openxmlformats.org/officeDocument/2006/relationships/oleObject" Target="../embeddings/oleObject15.bin"/></Relationships>
</file>

<file path=ppt/slides/_rels/slide25.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video" Target="file:///C:\Documents%20and%20Settings\d3g188\My%20Documents\Files\_JCCRER_Task_2.4\Uncert\_Disagg\RRMC\Sr-90_movie.02.wmv"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7.xml"/><Relationship Id="rId4" Type="http://schemas.openxmlformats.org/officeDocument/2006/relationships/image" Target="../media/image31.emf"/></Relationships>
</file>

<file path=ppt/slides/_rels/slide28.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7.xml"/><Relationship Id="rId4" Type="http://schemas.openxmlformats.org/officeDocument/2006/relationships/image" Target="../media/image31.emf"/></Relationships>
</file>

<file path=ppt/slides/_rels/slide29.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29.emf"/><Relationship Id="rId1" Type="http://schemas.openxmlformats.org/officeDocument/2006/relationships/slideLayout" Target="../slideLayouts/slideLayout7.xml"/><Relationship Id="rId4" Type="http://schemas.openxmlformats.org/officeDocument/2006/relationships/image" Target="../media/image31.emf"/></Relationships>
</file>

<file path=ppt/slides/_rels/slide30.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3.emf"/><Relationship Id="rId1" Type="http://schemas.openxmlformats.org/officeDocument/2006/relationships/slideLayout" Target="../slideLayouts/slideLayout7.xml"/><Relationship Id="rId4" Type="http://schemas.openxmlformats.org/officeDocument/2006/relationships/image" Target="../media/image31.emf"/></Relationships>
</file>

<file path=ppt/slides/_rels/slide31.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4.emf"/><Relationship Id="rId1" Type="http://schemas.openxmlformats.org/officeDocument/2006/relationships/slideLayout" Target="../slideLayouts/slideLayout7.xml"/><Relationship Id="rId4" Type="http://schemas.openxmlformats.org/officeDocument/2006/relationships/image" Target="../media/image31.emf"/></Relationships>
</file>

<file path=ppt/slides/_rels/slide32.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5.emf"/><Relationship Id="rId1" Type="http://schemas.openxmlformats.org/officeDocument/2006/relationships/slideLayout" Target="../slideLayouts/slideLayout7.xml"/><Relationship Id="rId4" Type="http://schemas.openxmlformats.org/officeDocument/2006/relationships/image" Target="../media/image31.emf"/></Relationships>
</file>

<file path=ppt/slides/_rels/slide33.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6.emf"/><Relationship Id="rId1" Type="http://schemas.openxmlformats.org/officeDocument/2006/relationships/slideLayout" Target="../slideLayouts/slideLayout7.xml"/><Relationship Id="rId4" Type="http://schemas.openxmlformats.org/officeDocument/2006/relationships/image" Target="../media/image31.emf"/></Relationships>
</file>

<file path=ppt/slides/_rels/slide34.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40.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3.emf"/></Relationships>
</file>

<file path=ppt/slides/_rels/slide65.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Layout" Target="../slideLayouts/slideLayout7.xml"/><Relationship Id="rId4" Type="http://schemas.openxmlformats.org/officeDocument/2006/relationships/image" Target="../media/image43.emf"/></Relationships>
</file>

<file path=ppt/slides/_rels/slide66.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0.emf"/><Relationship Id="rId5" Type="http://schemas.openxmlformats.org/officeDocument/2006/relationships/image" Target="../media/image31.emf"/><Relationship Id="rId4" Type="http://schemas.openxmlformats.org/officeDocument/2006/relationships/image" Target="../media/image48.emf"/></Relationships>
</file>

<file path=ppt/slides/_rels/slide67.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emf"/><Relationship Id="rId1" Type="http://schemas.openxmlformats.org/officeDocument/2006/relationships/slideLayout" Target="../slideLayouts/slideLayout7.xml"/><Relationship Id="rId5" Type="http://schemas.openxmlformats.org/officeDocument/2006/relationships/image" Target="../media/image30.emf"/><Relationship Id="rId4" Type="http://schemas.openxmlformats.org/officeDocument/2006/relationships/image" Target="../media/image31.emf"/></Relationships>
</file>

<file path=ppt/slides/_rels/slide68.xml.rels><?xml version="1.0" encoding="UTF-8" standalone="yes"?>
<Relationships xmlns="http://schemas.openxmlformats.org/package/2006/relationships"><Relationship Id="rId2" Type="http://schemas.openxmlformats.org/officeDocument/2006/relationships/image" Target="../media/image49.tif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7.emf"/><Relationship Id="rId1" Type="http://schemas.openxmlformats.org/officeDocument/2006/relationships/slideLayout" Target="../slideLayouts/slideLayout7.xml"/><Relationship Id="rId6" Type="http://schemas.openxmlformats.org/officeDocument/2006/relationships/image" Target="../media/image30.emf"/><Relationship Id="rId5" Type="http://schemas.openxmlformats.org/officeDocument/2006/relationships/image" Target="../media/image31.emf"/><Relationship Id="rId4" Type="http://schemas.openxmlformats.org/officeDocument/2006/relationships/image" Target="../media/image51.emf"/></Relationships>
</file>

<file path=ppt/slides/_rels/slide70.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7.emf"/><Relationship Id="rId1" Type="http://schemas.openxmlformats.org/officeDocument/2006/relationships/slideLayout" Target="../slideLayouts/slideLayout7.xml"/><Relationship Id="rId6" Type="http://schemas.openxmlformats.org/officeDocument/2006/relationships/image" Target="../media/image30.emf"/><Relationship Id="rId5" Type="http://schemas.openxmlformats.org/officeDocument/2006/relationships/image" Target="../media/image31.emf"/><Relationship Id="rId4" Type="http://schemas.openxmlformats.org/officeDocument/2006/relationships/image" Target="../media/image51.em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52.wmf"/></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descr="Title_Background.pn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22531" name="Picture 8" descr="PNNL_Logo.png"/>
          <p:cNvPicPr>
            <a:picLocks noChangeAspect="1"/>
          </p:cNvPicPr>
          <p:nvPr/>
        </p:nvPicPr>
        <p:blipFill>
          <a:blip r:embed="rId4" cstate="print"/>
          <a:srcRect/>
          <a:stretch>
            <a:fillRect/>
          </a:stretch>
        </p:blipFill>
        <p:spPr bwMode="auto">
          <a:xfrm>
            <a:off x="6492875" y="5670550"/>
            <a:ext cx="2651125" cy="731838"/>
          </a:xfrm>
          <a:prstGeom prst="rect">
            <a:avLst/>
          </a:prstGeom>
          <a:noFill/>
          <a:ln w="9525">
            <a:noFill/>
            <a:miter lim="800000"/>
            <a:headEnd/>
            <a:tailEnd/>
          </a:ln>
        </p:spPr>
      </p:pic>
      <p:pic>
        <p:nvPicPr>
          <p:cNvPr id="22532" name="Picture 8" descr="Proudly_Operated_by_Battelle_Onyx.png"/>
          <p:cNvPicPr>
            <a:picLocks noChangeAspect="1"/>
          </p:cNvPicPr>
          <p:nvPr/>
        </p:nvPicPr>
        <p:blipFill>
          <a:blip r:embed="rId5" cstate="print"/>
          <a:srcRect/>
          <a:stretch>
            <a:fillRect/>
          </a:stretch>
        </p:blipFill>
        <p:spPr bwMode="auto">
          <a:xfrm>
            <a:off x="6492875" y="6400800"/>
            <a:ext cx="2651125" cy="457200"/>
          </a:xfrm>
          <a:prstGeom prst="rect">
            <a:avLst/>
          </a:prstGeom>
          <a:noFill/>
          <a:ln w="9525">
            <a:noFill/>
            <a:miter lim="800000"/>
            <a:headEnd/>
            <a:tailEnd/>
          </a:ln>
        </p:spPr>
      </p:pic>
      <p:sp>
        <p:nvSpPr>
          <p:cNvPr id="22533" name="Rectangle 2"/>
          <p:cNvSpPr>
            <a:spLocks noGrp="1" noChangeArrowheads="1"/>
          </p:cNvSpPr>
          <p:nvPr>
            <p:ph type="ctrTitle"/>
          </p:nvPr>
        </p:nvSpPr>
        <p:spPr>
          <a:xfrm>
            <a:off x="0" y="241659"/>
            <a:ext cx="9143999" cy="1760538"/>
          </a:xfrm>
        </p:spPr>
        <p:txBody>
          <a:bodyPr/>
          <a:lstStyle/>
          <a:p>
            <a:pPr eaLnBrk="1" hangingPunct="1"/>
            <a:r>
              <a:rPr lang="en-US" sz="4000" b="1" dirty="0">
                <a:solidFill>
                  <a:srgbClr val="C97A00"/>
                </a:solidFill>
              </a:rPr>
              <a:t>Making the Most of </a:t>
            </a:r>
            <a:r>
              <a:rPr lang="en-US" sz="4000" b="1" dirty="0" smtClean="0">
                <a:solidFill>
                  <a:srgbClr val="C97A00"/>
                </a:solidFill>
              </a:rPr>
              <a:t>Uncertain</a:t>
            </a:r>
            <a:br>
              <a:rPr lang="en-US" sz="4000" b="1" dirty="0" smtClean="0">
                <a:solidFill>
                  <a:srgbClr val="C97A00"/>
                </a:solidFill>
              </a:rPr>
            </a:br>
            <a:r>
              <a:rPr lang="en-US" sz="4000" b="1" dirty="0" smtClean="0">
                <a:solidFill>
                  <a:srgbClr val="C97A00"/>
                </a:solidFill>
              </a:rPr>
              <a:t>Low-Level </a:t>
            </a:r>
            <a:r>
              <a:rPr lang="en-US" sz="4000" b="1" dirty="0">
                <a:solidFill>
                  <a:srgbClr val="C97A00"/>
                </a:solidFill>
              </a:rPr>
              <a:t>Measurements </a:t>
            </a:r>
            <a:endParaRPr lang="en-US" sz="4000" b="1" dirty="0" smtClean="0">
              <a:solidFill>
                <a:srgbClr val="C97A00"/>
              </a:solidFill>
            </a:endParaRPr>
          </a:p>
        </p:txBody>
      </p:sp>
      <p:sp>
        <p:nvSpPr>
          <p:cNvPr id="22534" name="Rectangle 3"/>
          <p:cNvSpPr>
            <a:spLocks noGrp="1" noChangeArrowheads="1"/>
          </p:cNvSpPr>
          <p:nvPr>
            <p:ph type="subTitle" idx="1"/>
          </p:nvPr>
        </p:nvSpPr>
        <p:spPr>
          <a:xfrm>
            <a:off x="0" y="2938255"/>
            <a:ext cx="9143999" cy="2614613"/>
          </a:xfrm>
        </p:spPr>
        <p:txBody>
          <a:bodyPr/>
          <a:lstStyle/>
          <a:p>
            <a:pPr eaLnBrk="1" hangingPunct="1">
              <a:lnSpc>
                <a:spcPct val="80000"/>
              </a:lnSpc>
            </a:pPr>
            <a:r>
              <a:rPr lang="en-US" sz="2400" dirty="0"/>
              <a:t>Presented to the Savannah River Chapter of the Health Physics Society</a:t>
            </a:r>
          </a:p>
          <a:p>
            <a:pPr eaLnBrk="1" hangingPunct="1">
              <a:lnSpc>
                <a:spcPct val="80000"/>
              </a:lnSpc>
            </a:pPr>
            <a:r>
              <a:rPr lang="en-US" sz="2400" dirty="0"/>
              <a:t>Aiken, South Carolina, 2011 April 15</a:t>
            </a:r>
          </a:p>
          <a:p>
            <a:pPr eaLnBrk="1" hangingPunct="1">
              <a:lnSpc>
                <a:spcPct val="80000"/>
              </a:lnSpc>
            </a:pPr>
            <a:endParaRPr lang="en-US" sz="2400" dirty="0" smtClean="0"/>
          </a:p>
          <a:p>
            <a:pPr eaLnBrk="1" hangingPunct="1">
              <a:lnSpc>
                <a:spcPct val="80000"/>
              </a:lnSpc>
            </a:pPr>
            <a:r>
              <a:rPr lang="en-US" sz="2400" dirty="0" smtClean="0"/>
              <a:t>Daniel J. </a:t>
            </a:r>
            <a:r>
              <a:rPr lang="en-US" sz="2400" dirty="0" smtClean="0"/>
              <a:t>Strom, Kevin E. Joyce, Jay A. </a:t>
            </a:r>
            <a:r>
              <a:rPr lang="en-US" sz="2400" dirty="0" err="1" smtClean="0"/>
              <a:t>MacLellan</a:t>
            </a:r>
            <a:r>
              <a:rPr lang="en-US" sz="2400" dirty="0" smtClean="0"/>
              <a:t>, David J. Watson, Timothy P. Lynch, Cheryl. L. Antonio, Alan Birchall, Kevin K. Anderson, Peter A. </a:t>
            </a:r>
            <a:r>
              <a:rPr lang="en-US" sz="2400" dirty="0" err="1" smtClean="0"/>
              <a:t>Zharov</a:t>
            </a:r>
            <a:endParaRPr lang="en-US" sz="2400" dirty="0" smtClean="0"/>
          </a:p>
          <a:p>
            <a:pPr eaLnBrk="1" hangingPunct="1">
              <a:lnSpc>
                <a:spcPct val="80000"/>
              </a:lnSpc>
            </a:pPr>
            <a:endParaRPr lang="en-US" sz="2000" dirty="0" smtClean="0"/>
          </a:p>
          <a:p>
            <a:pPr eaLnBrk="1" hangingPunct="1">
              <a:lnSpc>
                <a:spcPct val="80000"/>
              </a:lnSpc>
            </a:pPr>
            <a:r>
              <a:rPr lang="en-US" sz="2000" dirty="0" smtClean="0"/>
              <a:t>Pacific </a:t>
            </a:r>
            <a:r>
              <a:rPr lang="en-US" sz="2000" dirty="0" smtClean="0"/>
              <a:t>Northwest National Laboratory</a:t>
            </a:r>
          </a:p>
          <a:p>
            <a:pPr eaLnBrk="1" hangingPunct="1">
              <a:lnSpc>
                <a:spcPct val="80000"/>
              </a:lnSpc>
            </a:pPr>
            <a:r>
              <a:rPr lang="en-US" sz="2000" dirty="0" smtClean="0">
                <a:hlinkClick r:id="rId6"/>
              </a:rPr>
              <a:t>strom@pnl.gov</a:t>
            </a:r>
            <a:r>
              <a:rPr lang="en-US" sz="2000" dirty="0" smtClean="0"/>
              <a:t>  +1 509 375 2626</a:t>
            </a:r>
          </a:p>
          <a:p>
            <a:pPr eaLnBrk="1" hangingPunct="1">
              <a:lnSpc>
                <a:spcPct val="80000"/>
              </a:lnSpc>
            </a:pPr>
            <a:endParaRPr lang="en-US" sz="2000" dirty="0" smtClean="0"/>
          </a:p>
          <a:p>
            <a:pPr eaLnBrk="1" hangingPunct="1">
              <a:lnSpc>
                <a:spcPct val="80000"/>
              </a:lnSpc>
            </a:pPr>
            <a:r>
              <a:rPr lang="en-US" sz="1200" dirty="0"/>
              <a:t>PNNL-SA-75679</a:t>
            </a:r>
            <a:endParaRPr lang="en-US" sz="12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7725" y="136478"/>
            <a:ext cx="5158475" cy="518615"/>
          </a:xfrm>
        </p:spPr>
        <p:txBody>
          <a:bodyPr/>
          <a:lstStyle/>
          <a:p>
            <a:r>
              <a:rPr lang="en-US" sz="3200" b="1" dirty="0" smtClean="0"/>
              <a:t>Prologue</a:t>
            </a:r>
            <a:endParaRPr lang="en-US" sz="3200" b="1" dirty="0"/>
          </a:p>
        </p:txBody>
      </p:sp>
      <p:sp>
        <p:nvSpPr>
          <p:cNvPr id="4" name="Slide Number Placeholder 3"/>
          <p:cNvSpPr>
            <a:spLocks noGrp="1"/>
          </p:cNvSpPr>
          <p:nvPr>
            <p:ph type="sldNum" sz="quarter" idx="11"/>
          </p:nvPr>
        </p:nvSpPr>
        <p:spPr/>
        <p:txBody>
          <a:bodyPr/>
          <a:lstStyle/>
          <a:p>
            <a:pPr>
              <a:defRPr/>
            </a:pPr>
            <a:fld id="{7397625D-A102-4FD5-AEE8-CB753ADEB1E1}" type="slidenum">
              <a:rPr lang="en-US" smtClean="0"/>
              <a:pPr>
                <a:defRPr/>
              </a:pPr>
              <a:t>2</a:t>
            </a:fld>
            <a:endParaRPr lang="en-US" dirty="0"/>
          </a:p>
        </p:txBody>
      </p:sp>
      <p:sp>
        <p:nvSpPr>
          <p:cNvPr id="3" name="Content Placeholder 2"/>
          <p:cNvSpPr>
            <a:spLocks noGrp="1"/>
          </p:cNvSpPr>
          <p:nvPr>
            <p:ph idx="1"/>
          </p:nvPr>
        </p:nvSpPr>
        <p:spPr>
          <a:xfrm>
            <a:off x="3698543" y="668741"/>
            <a:ext cx="5253370" cy="5560610"/>
          </a:xfrm>
        </p:spPr>
        <p:txBody>
          <a:bodyPr/>
          <a:lstStyle/>
          <a:p>
            <a:r>
              <a:rPr lang="en-US" sz="2400" dirty="0"/>
              <a:t>Uncertainty is different for sets of sets of data than it is for single data points</a:t>
            </a:r>
          </a:p>
          <a:p>
            <a:r>
              <a:rPr lang="en-US" sz="2400" dirty="0" smtClean="0"/>
              <a:t>If you have more than one uncertain measurement, you need to learn about measurement error models</a:t>
            </a:r>
          </a:p>
          <a:p>
            <a:r>
              <a:rPr lang="en-US" sz="2400" dirty="0" smtClean="0"/>
              <a:t>HPs generally do not speak the language of statisticians well enough to be comprehended</a:t>
            </a:r>
          </a:p>
          <a:p>
            <a:pPr lvl="1"/>
            <a:r>
              <a:rPr lang="el-GR" sz="2000" i="1" dirty="0"/>
              <a:t>σ</a:t>
            </a:r>
            <a:r>
              <a:rPr lang="en-US" sz="2000" dirty="0"/>
              <a:t> is </a:t>
            </a:r>
            <a:r>
              <a:rPr lang="en-US" sz="2000" dirty="0" smtClean="0"/>
              <a:t>not a synonym for standard deviation</a:t>
            </a:r>
          </a:p>
          <a:p>
            <a:pPr lvl="1"/>
            <a:r>
              <a:rPr lang="en-US" sz="2000" i="1" dirty="0" smtClean="0"/>
              <a:t>s</a:t>
            </a:r>
            <a:r>
              <a:rPr lang="en-US" sz="2000" dirty="0" smtClean="0"/>
              <a:t> is not </a:t>
            </a:r>
            <a:r>
              <a:rPr lang="el-GR" sz="2000" i="1" dirty="0" smtClean="0"/>
              <a:t>σ</a:t>
            </a:r>
            <a:r>
              <a:rPr lang="en-US" sz="2000" dirty="0" smtClean="0"/>
              <a:t> is not </a:t>
            </a:r>
            <a:endParaRPr lang="en-US" sz="2000" i="1" dirty="0" smtClean="0"/>
          </a:p>
          <a:p>
            <a:r>
              <a:rPr lang="en-US" sz="2400" dirty="0" smtClean="0"/>
              <a:t>We have to get smarter!</a:t>
            </a:r>
            <a:endParaRPr lang="en-US" sz="2000" dirty="0" smtClean="0"/>
          </a:p>
          <a:p>
            <a:pPr lvl="1"/>
            <a:r>
              <a:rPr lang="en-US" sz="2000" dirty="0" smtClean="0"/>
              <a:t>Or some biostatistician will commit regression calibration on our numbers!</a:t>
            </a:r>
          </a:p>
        </p:txBody>
      </p:sp>
      <p:pic>
        <p:nvPicPr>
          <p:cNvPr id="6349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7198" t="28116" r="39228" b="7677"/>
          <a:stretch/>
        </p:blipFill>
        <p:spPr bwMode="auto">
          <a:xfrm>
            <a:off x="68240" y="382314"/>
            <a:ext cx="3519126" cy="5690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Object 5"/>
          <p:cNvGraphicFramePr>
            <a:graphicFrameLocks noChangeAspect="1"/>
          </p:cNvGraphicFramePr>
          <p:nvPr>
            <p:extLst>
              <p:ext uri="{D42A27DB-BD31-4B8C-83A1-F6EECF244321}">
                <p14:modId xmlns:p14="http://schemas.microsoft.com/office/powerpoint/2010/main" val="3142352863"/>
              </p:ext>
            </p:extLst>
          </p:nvPr>
        </p:nvGraphicFramePr>
        <p:xfrm>
          <a:off x="6109700" y="4232297"/>
          <a:ext cx="244229" cy="284934"/>
        </p:xfrm>
        <a:graphic>
          <a:graphicData uri="http://schemas.openxmlformats.org/presentationml/2006/ole">
            <mc:AlternateContent xmlns:mc="http://schemas.openxmlformats.org/markup-compatibility/2006">
              <mc:Choice xmlns:v="urn:schemas-microsoft-com:vml" Requires="v">
                <p:oleObj spid="_x0000_s67594" name="Equation" r:id="rId4" imgW="152280" imgH="177480" progId="Equation.3">
                  <p:embed/>
                </p:oleObj>
              </mc:Choice>
              <mc:Fallback>
                <p:oleObj name="Equation" r:id="rId4" imgW="152280" imgH="177480" progId="Equation.3">
                  <p:embed/>
                  <p:pic>
                    <p:nvPicPr>
                      <p:cNvPr id="0" name=""/>
                      <p:cNvPicPr/>
                      <p:nvPr/>
                    </p:nvPicPr>
                    <p:blipFill>
                      <a:blip r:embed="rId5"/>
                      <a:stretch>
                        <a:fillRect/>
                      </a:stretch>
                    </p:blipFill>
                    <p:spPr>
                      <a:xfrm>
                        <a:off x="6109700" y="4232297"/>
                        <a:ext cx="244229" cy="284934"/>
                      </a:xfrm>
                      <a:prstGeom prst="rect">
                        <a:avLst/>
                      </a:prstGeom>
                    </p:spPr>
                  </p:pic>
                </p:oleObj>
              </mc:Fallback>
            </mc:AlternateContent>
          </a:graphicData>
        </a:graphic>
      </p:graphicFrame>
      <p:sp>
        <p:nvSpPr>
          <p:cNvPr id="9" name="TextBox 8"/>
          <p:cNvSpPr txBox="1"/>
          <p:nvPr/>
        </p:nvSpPr>
        <p:spPr>
          <a:xfrm>
            <a:off x="168812" y="6059605"/>
            <a:ext cx="8018585" cy="584775"/>
          </a:xfrm>
          <a:prstGeom prst="rect">
            <a:avLst/>
          </a:prstGeom>
          <a:noFill/>
        </p:spPr>
        <p:txBody>
          <a:bodyPr wrap="square" rtlCol="0">
            <a:spAutoFit/>
          </a:bodyPr>
          <a:lstStyle/>
          <a:p>
            <a:r>
              <a:rPr lang="en-US" dirty="0">
                <a:latin typeface="+mn-lt"/>
              </a:rPr>
              <a:t>Carroll RJ, D </a:t>
            </a:r>
            <a:r>
              <a:rPr lang="en-US" dirty="0" err="1">
                <a:latin typeface="+mn-lt"/>
              </a:rPr>
              <a:t>Ruppert</a:t>
            </a:r>
            <a:r>
              <a:rPr lang="en-US" dirty="0">
                <a:latin typeface="+mn-lt"/>
              </a:rPr>
              <a:t>, LA </a:t>
            </a:r>
            <a:r>
              <a:rPr lang="en-US" dirty="0" err="1">
                <a:latin typeface="+mn-lt"/>
              </a:rPr>
              <a:t>Stefanski</a:t>
            </a:r>
            <a:r>
              <a:rPr lang="en-US" dirty="0">
                <a:latin typeface="+mn-lt"/>
              </a:rPr>
              <a:t>, and CM </a:t>
            </a:r>
            <a:r>
              <a:rPr lang="en-US" dirty="0" err="1">
                <a:latin typeface="+mn-lt"/>
              </a:rPr>
              <a:t>Crainiceanu</a:t>
            </a:r>
            <a:r>
              <a:rPr lang="en-US" dirty="0">
                <a:latin typeface="+mn-lt"/>
              </a:rPr>
              <a:t>. 2006. Measurement Error in Nonlinear Models: A Modern Perspective. Chapman &amp; Hall/CRC, Boca Raton.</a:t>
            </a:r>
            <a:endParaRPr lang="en-US" dirty="0" smtClean="0">
              <a:latin typeface="+mn-lt"/>
            </a:endParaRPr>
          </a:p>
        </p:txBody>
      </p:sp>
    </p:spTree>
    <p:extLst>
      <p:ext uri="{BB962C8B-B14F-4D97-AF65-F5344CB8AC3E}">
        <p14:creationId xmlns:p14="http://schemas.microsoft.com/office/powerpoint/2010/main" val="227024068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4398963" y="6546850"/>
            <a:ext cx="411162" cy="311150"/>
          </a:xfrm>
          <a:prstGeom prst="rect">
            <a:avLst/>
          </a:prstGeom>
          <a:noFill/>
          <a:ln>
            <a:miter lim="800000"/>
            <a:headEnd/>
            <a:tailEnd/>
          </a:ln>
        </p:spPr>
        <p:txBody>
          <a:bodyPr/>
          <a:lstStyle/>
          <a:p>
            <a:pPr algn="r">
              <a:defRPr/>
            </a:pPr>
            <a:fld id="{9B514998-52BF-480C-ADE4-9B491A3E0ABD}" type="slidenum">
              <a:rPr lang="en-US" sz="1400">
                <a:latin typeface="+mn-lt"/>
              </a:rPr>
              <a:pPr algn="r">
                <a:defRPr/>
              </a:pPr>
              <a:t>3</a:t>
            </a:fld>
            <a:endParaRPr lang="en-US" sz="1400" dirty="0">
              <a:latin typeface="+mn-lt"/>
            </a:endParaRPr>
          </a:p>
        </p:txBody>
      </p:sp>
      <p:sp>
        <p:nvSpPr>
          <p:cNvPr id="40963" name="Rectangle 2"/>
          <p:cNvSpPr>
            <a:spLocks noGrp="1" noChangeArrowheads="1"/>
          </p:cNvSpPr>
          <p:nvPr>
            <p:ph type="title" idx="4294967295"/>
          </p:nvPr>
        </p:nvSpPr>
        <p:spPr>
          <a:xfrm>
            <a:off x="0" y="66675"/>
            <a:ext cx="9144000" cy="1093788"/>
          </a:xfrm>
        </p:spPr>
        <p:txBody>
          <a:bodyPr/>
          <a:lstStyle/>
          <a:p>
            <a:pPr eaLnBrk="1" hangingPunct="1"/>
            <a:r>
              <a:rPr lang="en-US" sz="4000" b="1" dirty="0" smtClean="0"/>
              <a:t>Outline</a:t>
            </a:r>
          </a:p>
        </p:txBody>
      </p:sp>
      <p:sp>
        <p:nvSpPr>
          <p:cNvPr id="40964" name="Rectangle 3"/>
          <p:cNvSpPr>
            <a:spLocks noGrp="1" noChangeArrowheads="1"/>
          </p:cNvSpPr>
          <p:nvPr>
            <p:ph type="body" idx="4294967295"/>
          </p:nvPr>
        </p:nvSpPr>
        <p:spPr>
          <a:xfrm>
            <a:off x="234950" y="1253614"/>
            <a:ext cx="8716963" cy="4859850"/>
          </a:xfrm>
        </p:spPr>
        <p:txBody>
          <a:bodyPr/>
          <a:lstStyle/>
          <a:p>
            <a:pPr eaLnBrk="1" hangingPunct="1">
              <a:lnSpc>
                <a:spcPct val="90000"/>
              </a:lnSpc>
            </a:pPr>
            <a:r>
              <a:rPr lang="en-US" sz="2800" dirty="0"/>
              <a:t>Censoring</a:t>
            </a:r>
          </a:p>
          <a:p>
            <a:pPr eaLnBrk="1" hangingPunct="1">
              <a:lnSpc>
                <a:spcPct val="90000"/>
              </a:lnSpc>
            </a:pPr>
            <a:r>
              <a:rPr lang="en-US" sz="2800" dirty="0"/>
              <a:t>The lognormal distribution</a:t>
            </a:r>
          </a:p>
          <a:p>
            <a:pPr eaLnBrk="1" hangingPunct="1">
              <a:lnSpc>
                <a:spcPct val="90000"/>
              </a:lnSpc>
            </a:pPr>
            <a:r>
              <a:rPr lang="en-US" sz="2800" dirty="0" smtClean="0"/>
              <a:t>Measurements </a:t>
            </a:r>
            <a:r>
              <a:rPr lang="en-US" sz="2800" dirty="0" smtClean="0"/>
              <a:t>and measurands</a:t>
            </a:r>
          </a:p>
          <a:p>
            <a:pPr eaLnBrk="1" hangingPunct="1">
              <a:lnSpc>
                <a:spcPct val="90000"/>
              </a:lnSpc>
            </a:pPr>
            <a:r>
              <a:rPr lang="en-US" sz="2800" dirty="0" smtClean="0"/>
              <a:t>Requirements and assumptions for this novel method</a:t>
            </a:r>
          </a:p>
          <a:p>
            <a:pPr eaLnBrk="1" hangingPunct="1">
              <a:lnSpc>
                <a:spcPct val="90000"/>
              </a:lnSpc>
            </a:pPr>
            <a:r>
              <a:rPr lang="en-US" sz="2800" dirty="0" smtClean="0"/>
              <a:t>Population variability and measurement uncertainty</a:t>
            </a:r>
          </a:p>
          <a:p>
            <a:pPr eaLnBrk="1" hangingPunct="1">
              <a:lnSpc>
                <a:spcPct val="90000"/>
              </a:lnSpc>
            </a:pPr>
            <a:r>
              <a:rPr lang="en-US" sz="2800" dirty="0" smtClean="0"/>
              <a:t>Disaggregating the variance</a:t>
            </a:r>
          </a:p>
          <a:p>
            <a:pPr eaLnBrk="1" hangingPunct="1">
              <a:lnSpc>
                <a:spcPct val="90000"/>
              </a:lnSpc>
            </a:pPr>
            <a:r>
              <a:rPr lang="en-US" sz="2800" dirty="0" smtClean="0"/>
              <a:t>Distribution of measurands</a:t>
            </a:r>
          </a:p>
          <a:p>
            <a:pPr eaLnBrk="1" hangingPunct="1">
              <a:lnSpc>
                <a:spcPct val="90000"/>
              </a:lnSpc>
            </a:pPr>
            <a:r>
              <a:rPr lang="en-US" sz="2800" dirty="0" smtClean="0"/>
              <a:t>The “everybody” </a:t>
            </a:r>
            <a:r>
              <a:rPr lang="en-US" sz="2800" dirty="0" smtClean="0"/>
              <a:t>prior</a:t>
            </a:r>
            <a:endParaRPr lang="en-US" sz="28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96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96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096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096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096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096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096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4398963" y="6546850"/>
            <a:ext cx="411162" cy="311150"/>
          </a:xfrm>
          <a:prstGeom prst="rect">
            <a:avLst/>
          </a:prstGeom>
          <a:noFill/>
          <a:ln>
            <a:miter lim="800000"/>
            <a:headEnd/>
            <a:tailEnd/>
          </a:ln>
        </p:spPr>
        <p:txBody>
          <a:bodyPr/>
          <a:lstStyle/>
          <a:p>
            <a:pPr algn="r">
              <a:defRPr/>
            </a:pPr>
            <a:fld id="{9B514998-52BF-480C-ADE4-9B491A3E0ABD}" type="slidenum">
              <a:rPr lang="en-US" sz="1400">
                <a:latin typeface="+mn-lt"/>
              </a:rPr>
              <a:pPr algn="r">
                <a:defRPr/>
              </a:pPr>
              <a:t>4</a:t>
            </a:fld>
            <a:endParaRPr lang="en-US" sz="1400" dirty="0">
              <a:latin typeface="+mn-lt"/>
            </a:endParaRPr>
          </a:p>
        </p:txBody>
      </p:sp>
      <p:sp>
        <p:nvSpPr>
          <p:cNvPr id="40963" name="Rectangle 2"/>
          <p:cNvSpPr>
            <a:spLocks noGrp="1" noChangeArrowheads="1"/>
          </p:cNvSpPr>
          <p:nvPr>
            <p:ph type="title" idx="4294967295"/>
          </p:nvPr>
        </p:nvSpPr>
        <p:spPr>
          <a:xfrm>
            <a:off x="0" y="66675"/>
            <a:ext cx="9144000" cy="1093788"/>
          </a:xfrm>
        </p:spPr>
        <p:txBody>
          <a:bodyPr/>
          <a:lstStyle/>
          <a:p>
            <a:pPr eaLnBrk="1" hangingPunct="1"/>
            <a:r>
              <a:rPr lang="en-US" sz="4000" b="1" dirty="0" smtClean="0"/>
              <a:t>Outline 2</a:t>
            </a:r>
            <a:endParaRPr lang="en-US" sz="4000" b="1" dirty="0" smtClean="0"/>
          </a:p>
        </p:txBody>
      </p:sp>
      <p:sp>
        <p:nvSpPr>
          <p:cNvPr id="40964" name="Rectangle 3"/>
          <p:cNvSpPr>
            <a:spLocks noGrp="1" noChangeArrowheads="1"/>
          </p:cNvSpPr>
          <p:nvPr>
            <p:ph type="body" idx="4294967295"/>
          </p:nvPr>
        </p:nvSpPr>
        <p:spPr>
          <a:xfrm>
            <a:off x="234950" y="1253614"/>
            <a:ext cx="8716963" cy="4859850"/>
          </a:xfrm>
        </p:spPr>
        <p:txBody>
          <a:bodyPr/>
          <a:lstStyle/>
          <a:p>
            <a:pPr eaLnBrk="1" hangingPunct="1">
              <a:lnSpc>
                <a:spcPct val="90000"/>
              </a:lnSpc>
            </a:pPr>
            <a:r>
              <a:rPr lang="en-US" sz="2800" dirty="0" smtClean="0"/>
              <a:t>Probability distributions for individual measurands</a:t>
            </a:r>
          </a:p>
          <a:p>
            <a:pPr eaLnBrk="1" hangingPunct="1">
              <a:lnSpc>
                <a:spcPct val="90000"/>
              </a:lnSpc>
            </a:pPr>
            <a:r>
              <a:rPr lang="en-US" sz="2800" dirty="0" smtClean="0"/>
              <a:t>The Bayesian approach </a:t>
            </a:r>
          </a:p>
          <a:p>
            <a:pPr eaLnBrk="1" hangingPunct="1">
              <a:lnSpc>
                <a:spcPct val="90000"/>
              </a:lnSpc>
            </a:pPr>
            <a:r>
              <a:rPr lang="en-US" sz="2800" dirty="0" smtClean="0"/>
              <a:t>The “everybody else” prior</a:t>
            </a:r>
          </a:p>
          <a:p>
            <a:pPr eaLnBrk="1" hangingPunct="1">
              <a:lnSpc>
                <a:spcPct val="90000"/>
              </a:lnSpc>
            </a:pPr>
            <a:r>
              <a:rPr lang="en-US" sz="2800" dirty="0" smtClean="0"/>
              <a:t>Applications to real radiobioassay data</a:t>
            </a:r>
          </a:p>
          <a:p>
            <a:pPr eaLnBrk="1" hangingPunct="1">
              <a:lnSpc>
                <a:spcPct val="90000"/>
              </a:lnSpc>
            </a:pPr>
            <a:r>
              <a:rPr lang="en-US" sz="2800" dirty="0" smtClean="0"/>
              <a:t>The importance of accurate uncertainty </a:t>
            </a:r>
          </a:p>
          <a:p>
            <a:pPr eaLnBrk="1" hangingPunct="1">
              <a:lnSpc>
                <a:spcPct val="90000"/>
              </a:lnSpc>
            </a:pPr>
            <a:r>
              <a:rPr lang="en-US" sz="2800" dirty="0" smtClean="0"/>
              <a:t>Bohr’s correspondence principle</a:t>
            </a:r>
          </a:p>
          <a:p>
            <a:pPr eaLnBrk="1" hangingPunct="1">
              <a:lnSpc>
                <a:spcPct val="90000"/>
              </a:lnSpc>
            </a:pPr>
            <a:r>
              <a:rPr lang="en-US" sz="2800" dirty="0" smtClean="0"/>
              <a:t>Conclusions </a:t>
            </a:r>
          </a:p>
        </p:txBody>
      </p:sp>
    </p:spTree>
    <p:extLst>
      <p:ext uri="{BB962C8B-B14F-4D97-AF65-F5344CB8AC3E}">
        <p14:creationId xmlns:p14="http://schemas.microsoft.com/office/powerpoint/2010/main" val="23686358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96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96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096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096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096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096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4398963" y="6546850"/>
            <a:ext cx="411162" cy="311150"/>
          </a:xfrm>
          <a:prstGeom prst="rect">
            <a:avLst/>
          </a:prstGeom>
          <a:noFill/>
          <a:ln>
            <a:miter lim="800000"/>
            <a:headEnd/>
            <a:tailEnd/>
          </a:ln>
        </p:spPr>
        <p:txBody>
          <a:bodyPr/>
          <a:lstStyle/>
          <a:p>
            <a:pPr algn="r">
              <a:defRPr/>
            </a:pPr>
            <a:fld id="{9B514998-52BF-480C-ADE4-9B491A3E0ABD}" type="slidenum">
              <a:rPr lang="en-US" sz="1400">
                <a:latin typeface="+mn-lt"/>
              </a:rPr>
              <a:pPr algn="r">
                <a:defRPr/>
              </a:pPr>
              <a:t>5</a:t>
            </a:fld>
            <a:endParaRPr lang="en-US" sz="1400" dirty="0">
              <a:latin typeface="+mn-lt"/>
            </a:endParaRPr>
          </a:p>
        </p:txBody>
      </p:sp>
      <p:sp>
        <p:nvSpPr>
          <p:cNvPr id="40963" name="Rectangle 2"/>
          <p:cNvSpPr>
            <a:spLocks noGrp="1" noChangeArrowheads="1"/>
          </p:cNvSpPr>
          <p:nvPr>
            <p:ph type="title" idx="4294967295"/>
          </p:nvPr>
        </p:nvSpPr>
        <p:spPr>
          <a:xfrm>
            <a:off x="0" y="66675"/>
            <a:ext cx="9144000" cy="681470"/>
          </a:xfrm>
        </p:spPr>
        <p:txBody>
          <a:bodyPr/>
          <a:lstStyle/>
          <a:p>
            <a:pPr eaLnBrk="1" hangingPunct="1"/>
            <a:r>
              <a:rPr lang="en-US" sz="4000" b="1" dirty="0" smtClean="0"/>
              <a:t>Censoring</a:t>
            </a:r>
          </a:p>
        </p:txBody>
      </p:sp>
      <p:sp>
        <p:nvSpPr>
          <p:cNvPr id="40964" name="Rectangle 3"/>
          <p:cNvSpPr>
            <a:spLocks noGrp="1" noChangeArrowheads="1"/>
          </p:cNvSpPr>
          <p:nvPr>
            <p:ph type="body" idx="4294967295"/>
          </p:nvPr>
        </p:nvSpPr>
        <p:spPr>
          <a:xfrm>
            <a:off x="234950" y="712519"/>
            <a:ext cx="8716963" cy="5400945"/>
          </a:xfrm>
        </p:spPr>
        <p:txBody>
          <a:bodyPr/>
          <a:lstStyle/>
          <a:p>
            <a:pPr eaLnBrk="1" hangingPunct="1">
              <a:lnSpc>
                <a:spcPct val="90000"/>
              </a:lnSpc>
            </a:pPr>
            <a:r>
              <a:rPr lang="en-US" sz="2800" dirty="0" smtClean="0"/>
              <a:t>Changing a measurement result</a:t>
            </a:r>
          </a:p>
          <a:p>
            <a:pPr eaLnBrk="1" hangingPunct="1">
              <a:lnSpc>
                <a:spcPct val="90000"/>
              </a:lnSpc>
            </a:pPr>
            <a:r>
              <a:rPr lang="en-US" sz="2800" dirty="0" smtClean="0"/>
              <a:t>Common practices</a:t>
            </a:r>
          </a:p>
          <a:p>
            <a:pPr lvl="1" eaLnBrk="1" hangingPunct="1">
              <a:lnSpc>
                <a:spcPct val="90000"/>
              </a:lnSpc>
            </a:pPr>
            <a:r>
              <a:rPr lang="en-US" sz="2400" dirty="0" smtClean="0"/>
              <a:t>Set </a:t>
            </a:r>
            <a:r>
              <a:rPr lang="en-US" sz="2400" dirty="0" smtClean="0">
                <a:solidFill>
                  <a:srgbClr val="FF0000"/>
                </a:solidFill>
              </a:rPr>
              <a:t>negative</a:t>
            </a:r>
            <a:r>
              <a:rPr lang="en-US" sz="2400" dirty="0" smtClean="0"/>
              <a:t> values to 0</a:t>
            </a:r>
          </a:p>
          <a:p>
            <a:pPr lvl="1" eaLnBrk="1" hangingPunct="1">
              <a:lnSpc>
                <a:spcPct val="90000"/>
              </a:lnSpc>
            </a:pPr>
            <a:r>
              <a:rPr lang="en-US" sz="2400" dirty="0" smtClean="0"/>
              <a:t>Set all results less than some value to</a:t>
            </a:r>
          </a:p>
          <a:p>
            <a:pPr lvl="2" eaLnBrk="1" hangingPunct="1">
              <a:lnSpc>
                <a:spcPct val="90000"/>
              </a:lnSpc>
            </a:pPr>
            <a:r>
              <a:rPr lang="en-US" dirty="0" smtClean="0"/>
              <a:t>0</a:t>
            </a:r>
          </a:p>
          <a:p>
            <a:pPr lvl="2" eaLnBrk="1" hangingPunct="1">
              <a:lnSpc>
                <a:spcPct val="90000"/>
              </a:lnSpc>
            </a:pPr>
            <a:r>
              <a:rPr lang="en-US" dirty="0" smtClean="0"/>
              <a:t>½ the value</a:t>
            </a:r>
          </a:p>
          <a:p>
            <a:pPr lvl="2" eaLnBrk="1" hangingPunct="1">
              <a:lnSpc>
                <a:spcPct val="90000"/>
              </a:lnSpc>
            </a:pPr>
            <a:r>
              <a:rPr lang="en-US" dirty="0" smtClean="0"/>
              <a:t>The value</a:t>
            </a:r>
          </a:p>
          <a:p>
            <a:pPr lvl="2" eaLnBrk="1" hangingPunct="1">
              <a:lnSpc>
                <a:spcPct val="90000"/>
              </a:lnSpc>
            </a:pPr>
            <a:r>
              <a:rPr lang="en-US" dirty="0" smtClean="0"/>
              <a:t>A non-numeric character like “M”</a:t>
            </a:r>
          </a:p>
          <a:p>
            <a:pPr eaLnBrk="1" hangingPunct="1">
              <a:lnSpc>
                <a:spcPct val="90000"/>
              </a:lnSpc>
            </a:pPr>
            <a:r>
              <a:rPr lang="en-US" sz="2800" dirty="0" smtClean="0"/>
              <a:t>Changing measurement results causes great problems in statistical inference</a:t>
            </a:r>
          </a:p>
          <a:p>
            <a:pPr lvl="1" eaLnBrk="1" hangingPunct="1">
              <a:lnSpc>
                <a:spcPct val="90000"/>
              </a:lnSpc>
            </a:pPr>
            <a:r>
              <a:rPr lang="en-US" sz="2000" dirty="0" smtClean="0"/>
              <a:t>DR </a:t>
            </a:r>
            <a:r>
              <a:rPr lang="en-US" sz="2000" dirty="0" err="1" smtClean="0"/>
              <a:t>Helsel</a:t>
            </a:r>
            <a:r>
              <a:rPr lang="en-US" sz="2000" dirty="0" smtClean="0"/>
              <a:t>. 2005. </a:t>
            </a:r>
            <a:r>
              <a:rPr lang="en-US" sz="2000" i="1" dirty="0" smtClean="0"/>
              <a:t>Nondetects and data analysis. Statistics for censored environmental data</a:t>
            </a:r>
            <a:r>
              <a:rPr lang="en-US" sz="2000" dirty="0" smtClean="0"/>
              <a:t>. John Wiley &amp; Sons.</a:t>
            </a:r>
          </a:p>
          <a:p>
            <a:pPr eaLnBrk="1" hangingPunct="1">
              <a:lnSpc>
                <a:spcPct val="90000"/>
              </a:lnSpc>
            </a:pPr>
            <a:r>
              <a:rPr lang="en-US" sz="2800" dirty="0" smtClean="0"/>
              <a:t>This method requires uncensored data</a:t>
            </a:r>
          </a:p>
        </p:txBody>
      </p:sp>
    </p:spTree>
    <p:extLst>
      <p:ext uri="{BB962C8B-B14F-4D97-AF65-F5344CB8AC3E}">
        <p14:creationId xmlns:p14="http://schemas.microsoft.com/office/powerpoint/2010/main" val="5244362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96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96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964">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0964">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964">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0964">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096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0964">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964">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096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4398963" y="6546850"/>
            <a:ext cx="411162" cy="311150"/>
          </a:xfrm>
          <a:prstGeom prst="rect">
            <a:avLst/>
          </a:prstGeom>
          <a:noFill/>
          <a:ln>
            <a:miter lim="800000"/>
            <a:headEnd/>
            <a:tailEnd/>
          </a:ln>
        </p:spPr>
        <p:txBody>
          <a:bodyPr/>
          <a:lstStyle/>
          <a:p>
            <a:pPr algn="r">
              <a:defRPr/>
            </a:pPr>
            <a:fld id="{9B514998-52BF-480C-ADE4-9B491A3E0ABD}" type="slidenum">
              <a:rPr lang="en-US" sz="1400">
                <a:latin typeface="+mn-lt"/>
              </a:rPr>
              <a:pPr algn="r">
                <a:defRPr/>
              </a:pPr>
              <a:t>6</a:t>
            </a:fld>
            <a:endParaRPr lang="en-US" sz="1400" dirty="0">
              <a:latin typeface="+mn-lt"/>
            </a:endParaRPr>
          </a:p>
        </p:txBody>
      </p:sp>
      <p:sp>
        <p:nvSpPr>
          <p:cNvPr id="40963" name="Rectangle 2"/>
          <p:cNvSpPr>
            <a:spLocks noGrp="1" noChangeArrowheads="1"/>
          </p:cNvSpPr>
          <p:nvPr>
            <p:ph type="title" idx="4294967295"/>
          </p:nvPr>
        </p:nvSpPr>
        <p:spPr>
          <a:xfrm>
            <a:off x="0" y="66675"/>
            <a:ext cx="9144000" cy="1093788"/>
          </a:xfrm>
        </p:spPr>
        <p:txBody>
          <a:bodyPr/>
          <a:lstStyle/>
          <a:p>
            <a:pPr eaLnBrk="1" hangingPunct="1"/>
            <a:r>
              <a:rPr lang="en-US" sz="4000" b="1" dirty="0" smtClean="0"/>
              <a:t>The Lognormal Distribution</a:t>
            </a:r>
          </a:p>
        </p:txBody>
      </p:sp>
      <p:sp>
        <p:nvSpPr>
          <p:cNvPr id="40964" name="Rectangle 3"/>
          <p:cNvSpPr>
            <a:spLocks noGrp="1" noChangeArrowheads="1"/>
          </p:cNvSpPr>
          <p:nvPr>
            <p:ph type="body" idx="4294967295"/>
          </p:nvPr>
        </p:nvSpPr>
        <p:spPr>
          <a:xfrm>
            <a:off x="234950" y="993732"/>
            <a:ext cx="8909050" cy="4859850"/>
          </a:xfrm>
        </p:spPr>
        <p:txBody>
          <a:bodyPr/>
          <a:lstStyle/>
          <a:p>
            <a:pPr eaLnBrk="1" hangingPunct="1">
              <a:lnSpc>
                <a:spcPct val="90000"/>
              </a:lnSpc>
            </a:pPr>
            <a:r>
              <a:rPr lang="en-US" sz="2800" dirty="0" smtClean="0"/>
              <a:t>Frequently observed in Nature</a:t>
            </a:r>
          </a:p>
          <a:p>
            <a:pPr eaLnBrk="1" hangingPunct="1">
              <a:lnSpc>
                <a:spcPct val="90000"/>
              </a:lnSpc>
            </a:pPr>
            <a:r>
              <a:rPr lang="en-US" sz="2800" dirty="0" smtClean="0"/>
              <a:t>Multiplication of arbitrary distributions results in lognormals</a:t>
            </a:r>
          </a:p>
          <a:p>
            <a:pPr lvl="1" eaLnBrk="1" hangingPunct="1">
              <a:lnSpc>
                <a:spcPct val="90000"/>
              </a:lnSpc>
              <a:buNone/>
            </a:pPr>
            <a:r>
              <a:rPr lang="en-US" sz="1400" dirty="0" smtClean="0"/>
              <a:t>	</a:t>
            </a:r>
            <a:r>
              <a:rPr lang="en-US" sz="1400" dirty="0" err="1" smtClean="0"/>
              <a:t>Ott</a:t>
            </a:r>
            <a:r>
              <a:rPr lang="en-US" sz="1400" dirty="0" smtClean="0"/>
              <a:t> WR. 1990. A Physical Explanation of the Lognormality of Pollutant Concentrations.</a:t>
            </a:r>
            <a:r>
              <a:rPr lang="en-US" sz="1400" i="1" dirty="0" smtClean="0"/>
              <a:t> </a:t>
            </a:r>
            <a:r>
              <a:rPr lang="en-US" sz="1400" i="1" dirty="0" err="1" smtClean="0"/>
              <a:t>J.Air</a:t>
            </a:r>
            <a:r>
              <a:rPr lang="en-US" sz="1400" i="1" dirty="0" smtClean="0"/>
              <a:t> Waste </a:t>
            </a:r>
            <a:r>
              <a:rPr lang="en-US" sz="1400" i="1" dirty="0" err="1" smtClean="0"/>
              <a:t>Mgt.Assoc</a:t>
            </a:r>
            <a:r>
              <a:rPr lang="en-US" sz="1400" i="1" dirty="0" smtClean="0"/>
              <a:t>. 40 (10):1378-1383</a:t>
            </a:r>
            <a:endParaRPr lang="en-US" sz="1400" dirty="0" smtClean="0"/>
          </a:p>
        </p:txBody>
      </p:sp>
    </p:spTree>
    <p:extLst>
      <p:ext uri="{BB962C8B-B14F-4D97-AF65-F5344CB8AC3E}">
        <p14:creationId xmlns:p14="http://schemas.microsoft.com/office/powerpoint/2010/main" val="28830458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96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96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4398963" y="6546850"/>
            <a:ext cx="411162" cy="311150"/>
          </a:xfrm>
          <a:prstGeom prst="rect">
            <a:avLst/>
          </a:prstGeom>
          <a:noFill/>
          <a:ln>
            <a:miter lim="800000"/>
            <a:headEnd/>
            <a:tailEnd/>
          </a:ln>
        </p:spPr>
        <p:txBody>
          <a:bodyPr/>
          <a:lstStyle/>
          <a:p>
            <a:pPr algn="r">
              <a:defRPr/>
            </a:pPr>
            <a:fld id="{9B514998-52BF-480C-ADE4-9B491A3E0ABD}" type="slidenum">
              <a:rPr lang="en-US" sz="1400">
                <a:latin typeface="+mn-lt"/>
              </a:rPr>
              <a:pPr algn="r">
                <a:defRPr/>
              </a:pPr>
              <a:t>7</a:t>
            </a:fld>
            <a:endParaRPr lang="en-US" sz="1400" dirty="0">
              <a:latin typeface="+mn-lt"/>
            </a:endParaRPr>
          </a:p>
        </p:txBody>
      </p:sp>
      <p:sp>
        <p:nvSpPr>
          <p:cNvPr id="40963" name="Rectangle 2"/>
          <p:cNvSpPr>
            <a:spLocks noGrp="1" noChangeArrowheads="1"/>
          </p:cNvSpPr>
          <p:nvPr>
            <p:ph type="title" idx="4294967295"/>
          </p:nvPr>
        </p:nvSpPr>
        <p:spPr>
          <a:xfrm>
            <a:off x="0" y="66675"/>
            <a:ext cx="9144000" cy="1093788"/>
          </a:xfrm>
        </p:spPr>
        <p:txBody>
          <a:bodyPr/>
          <a:lstStyle/>
          <a:p>
            <a:pPr eaLnBrk="1" hangingPunct="1"/>
            <a:r>
              <a:rPr lang="en-US" sz="4000" b="1" dirty="0" smtClean="0"/>
              <a:t>Measurand, Measurement, Error, and Uncertainty (ISO)</a:t>
            </a:r>
          </a:p>
        </p:txBody>
      </p:sp>
      <p:sp>
        <p:nvSpPr>
          <p:cNvPr id="40964" name="Rectangle 3"/>
          <p:cNvSpPr>
            <a:spLocks noGrp="1" noChangeArrowheads="1"/>
          </p:cNvSpPr>
          <p:nvPr>
            <p:ph type="body" idx="4294967295"/>
          </p:nvPr>
        </p:nvSpPr>
        <p:spPr>
          <a:xfrm>
            <a:off x="234950" y="1212670"/>
            <a:ext cx="8716963" cy="4859850"/>
          </a:xfrm>
        </p:spPr>
        <p:txBody>
          <a:bodyPr/>
          <a:lstStyle/>
          <a:p>
            <a:r>
              <a:rPr lang="en-US" sz="2800" b="1" dirty="0" smtClean="0"/>
              <a:t>measurand: </a:t>
            </a:r>
            <a:r>
              <a:rPr lang="en-US" sz="2800" dirty="0" smtClean="0"/>
              <a:t>particular quantity subject to measurement</a:t>
            </a:r>
          </a:p>
          <a:p>
            <a:pPr lvl="1"/>
            <a:r>
              <a:rPr lang="en-US" sz="2400" dirty="0" smtClean="0"/>
              <a:t>also, the “true value of the quantity subject to measurement”</a:t>
            </a:r>
          </a:p>
          <a:p>
            <a:r>
              <a:rPr lang="en-US" sz="2800" b="1" dirty="0" smtClean="0"/>
              <a:t>result of a measurement: </a:t>
            </a:r>
            <a:r>
              <a:rPr lang="en-US" sz="2800" dirty="0" smtClean="0"/>
              <a:t>value attributed to a measurand, obtained by measurement</a:t>
            </a:r>
          </a:p>
          <a:p>
            <a:r>
              <a:rPr lang="en-US" sz="2800" b="1" dirty="0" smtClean="0"/>
              <a:t>error:</a:t>
            </a:r>
            <a:r>
              <a:rPr lang="en-US" sz="2800" dirty="0" smtClean="0"/>
              <a:t> the unknown difference between the measurand and the measurement</a:t>
            </a:r>
          </a:p>
          <a:p>
            <a:pPr lvl="1"/>
            <a:r>
              <a:rPr lang="en-US" sz="2400" dirty="0" smtClean="0"/>
              <a:t>this is a different meaning from the theoretical concept in statistics!</a:t>
            </a:r>
          </a:p>
          <a:p>
            <a:r>
              <a:rPr lang="en-US" sz="2800" b="1" dirty="0" smtClean="0"/>
              <a:t>uncertainty:</a:t>
            </a:r>
            <a:r>
              <a:rPr lang="en-US" sz="2800" b="1" i="1" dirty="0" smtClean="0"/>
              <a:t> </a:t>
            </a:r>
            <a:r>
              <a:rPr lang="en-US" sz="2800" b="1" dirty="0" smtClean="0"/>
              <a:t> </a:t>
            </a:r>
            <a:r>
              <a:rPr lang="en-US" sz="2800" dirty="0" smtClean="0"/>
              <a:t>a quantitative estimate of the magnitude of the error</a:t>
            </a:r>
          </a:p>
          <a:p>
            <a:pPr lvl="1"/>
            <a:r>
              <a:rPr lang="en-US" sz="2400" dirty="0" smtClean="0"/>
              <a:t>statisticians often do not distinguish between error and uncertainty and may use them synonymously</a:t>
            </a:r>
            <a:endParaRPr lang="en-US" sz="28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96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096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964">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96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0964">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96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4398963" y="6546850"/>
            <a:ext cx="411162" cy="311150"/>
          </a:xfrm>
          <a:prstGeom prst="rect">
            <a:avLst/>
          </a:prstGeom>
          <a:noFill/>
          <a:ln>
            <a:miter lim="800000"/>
            <a:headEnd/>
            <a:tailEnd/>
          </a:ln>
        </p:spPr>
        <p:txBody>
          <a:bodyPr/>
          <a:lstStyle/>
          <a:p>
            <a:pPr algn="r">
              <a:defRPr/>
            </a:pPr>
            <a:fld id="{9B514998-52BF-480C-ADE4-9B491A3E0ABD}" type="slidenum">
              <a:rPr lang="en-US" sz="1400">
                <a:latin typeface="+mn-lt"/>
              </a:rPr>
              <a:pPr algn="r">
                <a:defRPr/>
              </a:pPr>
              <a:t>8</a:t>
            </a:fld>
            <a:endParaRPr lang="en-US" sz="1400" dirty="0">
              <a:latin typeface="+mn-lt"/>
            </a:endParaRPr>
          </a:p>
        </p:txBody>
      </p:sp>
      <p:sp>
        <p:nvSpPr>
          <p:cNvPr id="40963" name="Rectangle 2"/>
          <p:cNvSpPr>
            <a:spLocks noGrp="1" noChangeArrowheads="1"/>
          </p:cNvSpPr>
          <p:nvPr>
            <p:ph type="title" idx="4294967295"/>
          </p:nvPr>
        </p:nvSpPr>
        <p:spPr>
          <a:xfrm>
            <a:off x="0" y="66675"/>
            <a:ext cx="9144000" cy="681470"/>
          </a:xfrm>
        </p:spPr>
        <p:txBody>
          <a:bodyPr/>
          <a:lstStyle/>
          <a:p>
            <a:pPr eaLnBrk="1" hangingPunct="1"/>
            <a:r>
              <a:rPr lang="en-US" sz="4000" b="1" dirty="0" smtClean="0"/>
              <a:t>Requirements and Assumptions</a:t>
            </a:r>
          </a:p>
        </p:txBody>
      </p:sp>
      <p:sp>
        <p:nvSpPr>
          <p:cNvPr id="40964" name="Rectangle 3"/>
          <p:cNvSpPr>
            <a:spLocks noGrp="1" noChangeArrowheads="1"/>
          </p:cNvSpPr>
          <p:nvPr>
            <p:ph type="body" idx="4294967295"/>
          </p:nvPr>
        </p:nvSpPr>
        <p:spPr>
          <a:xfrm>
            <a:off x="234950" y="712519"/>
            <a:ext cx="8716963" cy="5400945"/>
          </a:xfrm>
        </p:spPr>
        <p:txBody>
          <a:bodyPr/>
          <a:lstStyle/>
          <a:p>
            <a:pPr eaLnBrk="1" hangingPunct="1">
              <a:lnSpc>
                <a:spcPct val="90000"/>
              </a:lnSpc>
            </a:pPr>
            <a:r>
              <a:rPr lang="en-US" sz="2800" dirty="0" smtClean="0"/>
              <a:t>This method requires </a:t>
            </a:r>
            <a:r>
              <a:rPr lang="en-US" sz="2800" b="1" dirty="0" smtClean="0"/>
              <a:t>uncensored data</a:t>
            </a:r>
          </a:p>
          <a:p>
            <a:pPr lvl="1" eaLnBrk="1" hangingPunct="1">
              <a:lnSpc>
                <a:spcPct val="90000"/>
              </a:lnSpc>
            </a:pPr>
            <a:r>
              <a:rPr lang="en-US" sz="2400" dirty="0" smtClean="0"/>
              <a:t>small values are reported as they are calculated, with no rounding, setting negative values to zero, or otherwise changing</a:t>
            </a:r>
          </a:p>
          <a:p>
            <a:pPr marL="342900" lvl="1" indent="-342900" eaLnBrk="1" hangingPunct="1">
              <a:lnSpc>
                <a:spcPct val="90000"/>
              </a:lnSpc>
              <a:buFontTx/>
              <a:buChar char="•"/>
            </a:pPr>
            <a:r>
              <a:rPr lang="en-US" dirty="0" smtClean="0"/>
              <a:t>Assume </a:t>
            </a:r>
            <a:r>
              <a:rPr lang="en-US" b="1" dirty="0" smtClean="0"/>
              <a:t>measurands are lognormally distributed</a:t>
            </a:r>
          </a:p>
          <a:p>
            <a:pPr lvl="1" eaLnBrk="1" hangingPunct="1">
              <a:lnSpc>
                <a:spcPct val="90000"/>
              </a:lnSpc>
            </a:pPr>
            <a:r>
              <a:rPr lang="en-US" sz="2400" dirty="0" smtClean="0"/>
              <a:t>Many populations in nature are lognormally distributed</a:t>
            </a:r>
          </a:p>
          <a:p>
            <a:pPr lvl="1" eaLnBrk="1" hangingPunct="1">
              <a:lnSpc>
                <a:spcPct val="90000"/>
              </a:lnSpc>
            </a:pPr>
            <a:r>
              <a:rPr lang="en-US" sz="2400" dirty="0" smtClean="0"/>
              <a:t>Lognormal common in radiological and environmental measurements</a:t>
            </a:r>
          </a:p>
          <a:p>
            <a:pPr lvl="1" eaLnBrk="1" hangingPunct="1">
              <a:lnSpc>
                <a:spcPct val="90000"/>
              </a:lnSpc>
            </a:pPr>
            <a:r>
              <a:rPr lang="en-US" sz="2400" dirty="0" smtClean="0"/>
              <a:t>Other functions could be used as long as they have a mean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96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96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96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964">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096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4398963" y="6546850"/>
            <a:ext cx="411162" cy="311150"/>
          </a:xfrm>
          <a:prstGeom prst="rect">
            <a:avLst/>
          </a:prstGeom>
          <a:noFill/>
          <a:ln>
            <a:miter lim="800000"/>
            <a:headEnd/>
            <a:tailEnd/>
          </a:ln>
        </p:spPr>
        <p:txBody>
          <a:bodyPr/>
          <a:lstStyle/>
          <a:p>
            <a:pPr algn="r">
              <a:defRPr/>
            </a:pPr>
            <a:fld id="{9B514998-52BF-480C-ADE4-9B491A3E0ABD}" type="slidenum">
              <a:rPr lang="en-US" sz="1400">
                <a:latin typeface="+mn-lt"/>
              </a:rPr>
              <a:pPr algn="r">
                <a:defRPr/>
              </a:pPr>
              <a:t>9</a:t>
            </a:fld>
            <a:endParaRPr lang="en-US" sz="1400" dirty="0">
              <a:latin typeface="+mn-lt"/>
            </a:endParaRPr>
          </a:p>
        </p:txBody>
      </p:sp>
      <p:sp>
        <p:nvSpPr>
          <p:cNvPr id="40963" name="Rectangle 2"/>
          <p:cNvSpPr>
            <a:spLocks noGrp="1" noChangeArrowheads="1"/>
          </p:cNvSpPr>
          <p:nvPr>
            <p:ph type="title" idx="4294967295"/>
          </p:nvPr>
        </p:nvSpPr>
        <p:spPr>
          <a:xfrm>
            <a:off x="0" y="66675"/>
            <a:ext cx="9144000" cy="1093788"/>
          </a:xfrm>
        </p:spPr>
        <p:txBody>
          <a:bodyPr/>
          <a:lstStyle/>
          <a:p>
            <a:pPr eaLnBrk="1" hangingPunct="1"/>
            <a:r>
              <a:rPr lang="en-US" sz="4000" b="1" dirty="0" smtClean="0"/>
              <a:t>Population Variability and </a:t>
            </a:r>
            <a:br>
              <a:rPr lang="en-US" sz="4000" b="1" dirty="0" smtClean="0"/>
            </a:br>
            <a:r>
              <a:rPr lang="en-US" sz="4000" b="1" dirty="0" smtClean="0"/>
              <a:t>Measurement Uncertainty</a:t>
            </a:r>
          </a:p>
        </p:txBody>
      </p:sp>
      <p:sp>
        <p:nvSpPr>
          <p:cNvPr id="40964" name="Rectangle 3"/>
          <p:cNvSpPr>
            <a:spLocks noGrp="1" noChangeArrowheads="1"/>
          </p:cNvSpPr>
          <p:nvPr>
            <p:ph type="body" idx="4294967295"/>
          </p:nvPr>
        </p:nvSpPr>
        <p:spPr>
          <a:xfrm>
            <a:off x="234950" y="1158078"/>
            <a:ext cx="8716963" cy="4859850"/>
          </a:xfrm>
        </p:spPr>
        <p:txBody>
          <a:bodyPr/>
          <a:lstStyle/>
          <a:p>
            <a:pPr eaLnBrk="1" hangingPunct="1">
              <a:lnSpc>
                <a:spcPct val="90000"/>
              </a:lnSpc>
            </a:pPr>
            <a:r>
              <a:rPr lang="en-US" sz="2800" dirty="0" smtClean="0"/>
              <a:t>The sample variance of a set of measurements </a:t>
            </a:r>
            <a:r>
              <a:rPr lang="en-US" sz="2800" i="1" dirty="0" smtClean="0"/>
              <a:t>on a population</a:t>
            </a:r>
            <a:r>
              <a:rPr lang="en-US" sz="2800" dirty="0" smtClean="0"/>
              <a:t> arises from two sources:</a:t>
            </a:r>
          </a:p>
          <a:p>
            <a:pPr lvl="1" eaLnBrk="1" hangingPunct="1">
              <a:lnSpc>
                <a:spcPct val="90000"/>
              </a:lnSpc>
            </a:pPr>
            <a:r>
              <a:rPr lang="en-US" sz="2400" b="1" dirty="0" smtClean="0"/>
              <a:t>population variability</a:t>
            </a:r>
          </a:p>
          <a:p>
            <a:pPr lvl="1" eaLnBrk="1" hangingPunct="1">
              <a:lnSpc>
                <a:spcPct val="90000"/>
              </a:lnSpc>
            </a:pPr>
            <a:r>
              <a:rPr lang="en-US" sz="2400" b="1" dirty="0" smtClean="0"/>
              <a:t>measurement error</a:t>
            </a:r>
          </a:p>
          <a:p>
            <a:pPr eaLnBrk="1" hangingPunct="1">
              <a:lnSpc>
                <a:spcPct val="90000"/>
              </a:lnSpc>
            </a:pPr>
            <a:r>
              <a:rPr lang="en-US" sz="2800" dirty="0" smtClean="0"/>
              <a:t>If measurements have no error, then all observed sample variance is due to variability in the </a:t>
            </a:r>
            <a:r>
              <a:rPr lang="en-US" sz="2800" dirty="0" smtClean="0"/>
              <a:t>population</a:t>
            </a: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96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96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96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4398963" y="6546850"/>
            <a:ext cx="411162" cy="311150"/>
          </a:xfrm>
          <a:prstGeom prst="rect">
            <a:avLst/>
          </a:prstGeom>
          <a:noFill/>
          <a:ln>
            <a:miter lim="800000"/>
            <a:headEnd/>
            <a:tailEnd/>
          </a:ln>
        </p:spPr>
        <p:txBody>
          <a:bodyPr/>
          <a:lstStyle/>
          <a:p>
            <a:pPr algn="r">
              <a:defRPr/>
            </a:pPr>
            <a:fld id="{9B514998-52BF-480C-ADE4-9B491A3E0ABD}" type="slidenum">
              <a:rPr lang="en-US" sz="1400">
                <a:latin typeface="+mn-lt"/>
              </a:rPr>
              <a:pPr algn="r">
                <a:defRPr/>
              </a:pPr>
              <a:t>10</a:t>
            </a:fld>
            <a:endParaRPr lang="en-US" sz="1400" dirty="0">
              <a:latin typeface="+mn-lt"/>
            </a:endParaRPr>
          </a:p>
        </p:txBody>
      </p:sp>
      <p:sp>
        <p:nvSpPr>
          <p:cNvPr id="40963" name="Rectangle 2"/>
          <p:cNvSpPr>
            <a:spLocks noGrp="1" noChangeArrowheads="1"/>
          </p:cNvSpPr>
          <p:nvPr>
            <p:ph type="title" idx="4294967295"/>
          </p:nvPr>
        </p:nvSpPr>
        <p:spPr>
          <a:xfrm>
            <a:off x="0" y="66675"/>
            <a:ext cx="9144000" cy="1093788"/>
          </a:xfrm>
        </p:spPr>
        <p:txBody>
          <a:bodyPr/>
          <a:lstStyle/>
          <a:p>
            <a:pPr eaLnBrk="1" hangingPunct="1"/>
            <a:r>
              <a:rPr lang="en-US" sz="4000" b="1" dirty="0" smtClean="0"/>
              <a:t>Measurement Error Model</a:t>
            </a:r>
            <a:endParaRPr lang="en-US" sz="4000" b="1" dirty="0" smtClean="0"/>
          </a:p>
        </p:txBody>
      </p:sp>
      <p:sp>
        <p:nvSpPr>
          <p:cNvPr id="40964" name="Rectangle 3"/>
          <p:cNvSpPr>
            <a:spLocks noGrp="1" noChangeArrowheads="1"/>
          </p:cNvSpPr>
          <p:nvPr>
            <p:ph type="body" idx="4294967295"/>
          </p:nvPr>
        </p:nvSpPr>
        <p:spPr>
          <a:xfrm>
            <a:off x="234950" y="1158078"/>
            <a:ext cx="8716963" cy="4859850"/>
          </a:xfrm>
        </p:spPr>
        <p:txBody>
          <a:bodyPr/>
          <a:lstStyle/>
          <a:p>
            <a:pPr eaLnBrk="1" hangingPunct="1">
              <a:lnSpc>
                <a:spcPct val="90000"/>
              </a:lnSpc>
            </a:pPr>
            <a:r>
              <a:rPr lang="en-US" sz="2800" b="1" dirty="0" smtClean="0"/>
              <a:t>True values (measurands) </a:t>
            </a:r>
            <a:r>
              <a:rPr lang="en-US" sz="2800" b="1" i="1" dirty="0" err="1" smtClean="0"/>
              <a:t>t</a:t>
            </a:r>
            <a:r>
              <a:rPr lang="en-US" sz="2800" b="1" i="1" baseline="-25000" dirty="0" err="1" smtClean="0"/>
              <a:t>i</a:t>
            </a:r>
            <a:r>
              <a:rPr lang="en-US" sz="2800" dirty="0" smtClean="0"/>
              <a:t> give rise to </a:t>
            </a:r>
            <a:r>
              <a:rPr lang="en-US" sz="2800" b="1" dirty="0" smtClean="0"/>
              <a:t>measured values </a:t>
            </a:r>
            <a:r>
              <a:rPr lang="en-US" sz="2800" b="1" i="1" dirty="0" smtClean="0"/>
              <a:t>m</a:t>
            </a:r>
            <a:r>
              <a:rPr lang="en-US" sz="2800" b="1" i="1" baseline="-25000" dirty="0" smtClean="0"/>
              <a:t>i</a:t>
            </a:r>
            <a:endParaRPr lang="en-US" sz="2800" b="1" baseline="-25000" dirty="0" smtClean="0"/>
          </a:p>
          <a:p>
            <a:pPr eaLnBrk="1" hangingPunct="1">
              <a:lnSpc>
                <a:spcPct val="90000"/>
              </a:lnSpc>
            </a:pPr>
            <a:r>
              <a:rPr lang="en-US" sz="2800" dirty="0"/>
              <a:t>We have good independent estimates of </a:t>
            </a:r>
            <a:r>
              <a:rPr lang="en-US" sz="2800" dirty="0" smtClean="0"/>
              <a:t>the </a:t>
            </a:r>
            <a:r>
              <a:rPr lang="en-US" sz="2800" b="1" dirty="0" smtClean="0"/>
              <a:t>combined standard uncertainty </a:t>
            </a:r>
            <a:r>
              <a:rPr lang="en-US" sz="2800" b="1" i="1" dirty="0" err="1"/>
              <a:t>u</a:t>
            </a:r>
            <a:r>
              <a:rPr lang="en-US" sz="2800" b="1" i="1" baseline="-25000" dirty="0" err="1"/>
              <a:t>i</a:t>
            </a:r>
            <a:r>
              <a:rPr lang="en-US" sz="2800" dirty="0"/>
              <a:t> of each measurement </a:t>
            </a:r>
            <a:r>
              <a:rPr lang="en-US" sz="2800" i="1" dirty="0"/>
              <a:t>m</a:t>
            </a:r>
            <a:r>
              <a:rPr lang="en-US" sz="2800" i="1" baseline="-25000" dirty="0"/>
              <a:t>i </a:t>
            </a:r>
            <a:endParaRPr lang="en-US" sz="2800" i="1" baseline="-25000" dirty="0" smtClean="0"/>
          </a:p>
          <a:p>
            <a:pPr marL="0" indent="0" algn="ctr" eaLnBrk="1" hangingPunct="1">
              <a:lnSpc>
                <a:spcPct val="90000"/>
              </a:lnSpc>
              <a:buNone/>
            </a:pPr>
            <a:r>
              <a:rPr lang="en-US" sz="2800" i="1" dirty="0" smtClean="0"/>
              <a:t>m</a:t>
            </a:r>
            <a:r>
              <a:rPr lang="en-US" sz="2800" i="1" baseline="-25000" dirty="0" smtClean="0"/>
              <a:t>i</a:t>
            </a:r>
            <a:r>
              <a:rPr lang="en-US" sz="2800" i="1" dirty="0" smtClean="0"/>
              <a:t> = </a:t>
            </a:r>
            <a:r>
              <a:rPr lang="en-US" sz="2800" i="1" dirty="0" err="1" smtClean="0"/>
              <a:t>t</a:t>
            </a:r>
            <a:r>
              <a:rPr lang="en-US" sz="2800" i="1" baseline="-25000" dirty="0" err="1" smtClean="0"/>
              <a:t>i</a:t>
            </a:r>
            <a:r>
              <a:rPr lang="en-US" sz="2800" i="1" dirty="0" smtClean="0"/>
              <a:t> + </a:t>
            </a:r>
            <a:r>
              <a:rPr lang="en-US" sz="2800" i="1" dirty="0" err="1" smtClean="0"/>
              <a:t>u</a:t>
            </a:r>
            <a:r>
              <a:rPr lang="en-US" sz="2800" i="1" baseline="-25000" dirty="0" err="1" smtClean="0"/>
              <a:t>i</a:t>
            </a:r>
            <a:endParaRPr lang="en-US" sz="2800" i="1" baseline="-25000" dirty="0"/>
          </a:p>
          <a:p>
            <a:pPr marL="0" indent="0" algn="ctr" eaLnBrk="1" hangingPunct="1">
              <a:lnSpc>
                <a:spcPct val="90000"/>
              </a:lnSpc>
              <a:buNone/>
            </a:pPr>
            <a:r>
              <a:rPr lang="en-US" sz="2800" i="1" dirty="0" err="1" smtClean="0"/>
              <a:t>u</a:t>
            </a:r>
            <a:r>
              <a:rPr lang="en-US" sz="2800" baseline="-25000" dirty="0" err="1" smtClean="0"/>
              <a:t>i</a:t>
            </a:r>
            <a:r>
              <a:rPr lang="en-US" sz="2800" dirty="0" smtClean="0"/>
              <a:t> </a:t>
            </a:r>
            <a:r>
              <a:rPr lang="en-US" sz="2800" dirty="0"/>
              <a:t>~ N(0, </a:t>
            </a:r>
            <a:r>
              <a:rPr lang="en-US" sz="2800" i="1" dirty="0"/>
              <a:t>u</a:t>
            </a:r>
            <a:r>
              <a:rPr lang="en-US" sz="2800" baseline="-25000" dirty="0"/>
              <a:t>i</a:t>
            </a:r>
            <a:r>
              <a:rPr lang="en-US" sz="2800" baseline="30000" dirty="0"/>
              <a:t>2</a:t>
            </a:r>
            <a:r>
              <a:rPr lang="en-US" sz="2800" dirty="0" smtClean="0"/>
              <a:t>)</a:t>
            </a:r>
            <a:endParaRPr lang="en-US" sz="2800" baseline="-25000" dirty="0" smtClean="0"/>
          </a:p>
          <a:p>
            <a:pPr eaLnBrk="1" hangingPunct="1">
              <a:lnSpc>
                <a:spcPct val="90000"/>
              </a:lnSpc>
            </a:pPr>
            <a:r>
              <a:rPr lang="en-US" sz="2800" dirty="0" smtClean="0"/>
              <a:t>We calculate </a:t>
            </a:r>
            <a:r>
              <a:rPr lang="en-US" sz="2800" dirty="0"/>
              <a:t>the sample variance of </a:t>
            </a:r>
            <a:r>
              <a:rPr lang="en-US" sz="2800" i="1" dirty="0" smtClean="0"/>
              <a:t>m</a:t>
            </a:r>
            <a:r>
              <a:rPr lang="en-US" sz="2800" i="1" baseline="-25000" dirty="0" smtClean="0"/>
              <a:t>i</a:t>
            </a:r>
            <a:endParaRPr lang="en-US" sz="2800" baseline="-25000" dirty="0"/>
          </a:p>
          <a:p>
            <a:pPr eaLnBrk="1" hangingPunct="1">
              <a:lnSpc>
                <a:spcPct val="90000"/>
              </a:lnSpc>
            </a:pPr>
            <a:r>
              <a:rPr lang="en-US" sz="2800" dirty="0" smtClean="0"/>
              <a:t>We </a:t>
            </a:r>
            <a:r>
              <a:rPr lang="en-US" sz="2800" dirty="0" smtClean="0"/>
              <a:t>use </a:t>
            </a:r>
            <a:r>
              <a:rPr lang="en-US" sz="2800" dirty="0" smtClean="0"/>
              <a:t>sample variance and a summary measure of the </a:t>
            </a:r>
            <a:r>
              <a:rPr lang="en-US" sz="2800" i="1" dirty="0" err="1" smtClean="0"/>
              <a:t>u</a:t>
            </a:r>
            <a:r>
              <a:rPr lang="en-US" sz="2800" i="1" baseline="-25000" dirty="0" err="1" smtClean="0"/>
              <a:t>i</a:t>
            </a:r>
            <a:r>
              <a:rPr lang="en-US" sz="2800" dirty="0" smtClean="0"/>
              <a:t> to </a:t>
            </a:r>
            <a:r>
              <a:rPr lang="en-US" sz="2800" dirty="0" smtClean="0"/>
              <a:t>estimate the variance due to population </a:t>
            </a:r>
            <a:r>
              <a:rPr lang="en-US" sz="2800" dirty="0" smtClean="0"/>
              <a:t>variability of </a:t>
            </a:r>
            <a:r>
              <a:rPr lang="en-US" sz="2800" i="1" dirty="0" err="1" smtClean="0"/>
              <a:t>t</a:t>
            </a:r>
            <a:r>
              <a:rPr lang="en-US" sz="2800" i="1" baseline="-25000" dirty="0" err="1" smtClean="0"/>
              <a:t>i</a:t>
            </a:r>
            <a:r>
              <a:rPr lang="en-US" sz="2800" dirty="0" smtClean="0"/>
              <a:t> </a:t>
            </a:r>
            <a:endParaRPr lang="en-US" sz="2800" dirty="0" smtClean="0"/>
          </a:p>
        </p:txBody>
      </p:sp>
    </p:spTree>
    <p:extLst>
      <p:ext uri="{BB962C8B-B14F-4D97-AF65-F5344CB8AC3E}">
        <p14:creationId xmlns:p14="http://schemas.microsoft.com/office/powerpoint/2010/main" val="16568363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96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96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096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096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096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rot="20177489">
            <a:off x="2671740" y="3571866"/>
            <a:ext cx="3771900" cy="461665"/>
          </a:xfrm>
          <a:prstGeom prst="rect">
            <a:avLst/>
          </a:prstGeom>
          <a:noFill/>
        </p:spPr>
        <p:txBody>
          <a:bodyPr wrap="square" rtlCol="0">
            <a:spAutoFit/>
          </a:bodyPr>
          <a:lstStyle/>
          <a:p>
            <a:pPr algn="ctr"/>
            <a:r>
              <a:rPr lang="en-US" sz="2400" dirty="0" smtClean="0">
                <a:latin typeface="+mn-lt"/>
              </a:rPr>
              <a:t>Observed Spread</a:t>
            </a:r>
          </a:p>
        </p:txBody>
      </p:sp>
      <p:sp>
        <p:nvSpPr>
          <p:cNvPr id="4" name="Slide Number Placeholder 5"/>
          <p:cNvSpPr txBox="1">
            <a:spLocks noGrp="1"/>
          </p:cNvSpPr>
          <p:nvPr/>
        </p:nvSpPr>
        <p:spPr bwMode="auto">
          <a:xfrm>
            <a:off x="4398963" y="6546850"/>
            <a:ext cx="411162" cy="311150"/>
          </a:xfrm>
          <a:prstGeom prst="rect">
            <a:avLst/>
          </a:prstGeom>
          <a:noFill/>
          <a:ln>
            <a:miter lim="800000"/>
            <a:headEnd/>
            <a:tailEnd/>
          </a:ln>
        </p:spPr>
        <p:txBody>
          <a:bodyPr/>
          <a:lstStyle/>
          <a:p>
            <a:pPr algn="r">
              <a:defRPr/>
            </a:pPr>
            <a:fld id="{9B514998-52BF-480C-ADE4-9B491A3E0ABD}" type="slidenum">
              <a:rPr lang="en-US" sz="1400">
                <a:latin typeface="+mn-lt"/>
              </a:rPr>
              <a:pPr algn="r">
                <a:defRPr/>
              </a:pPr>
              <a:t>11</a:t>
            </a:fld>
            <a:endParaRPr lang="en-US" sz="1400" dirty="0">
              <a:latin typeface="+mn-lt"/>
            </a:endParaRPr>
          </a:p>
        </p:txBody>
      </p:sp>
      <p:sp>
        <p:nvSpPr>
          <p:cNvPr id="40963" name="Rectangle 2"/>
          <p:cNvSpPr>
            <a:spLocks noGrp="1" noChangeArrowheads="1"/>
          </p:cNvSpPr>
          <p:nvPr>
            <p:ph type="title" idx="4294967295"/>
          </p:nvPr>
        </p:nvSpPr>
        <p:spPr>
          <a:xfrm>
            <a:off x="0" y="66675"/>
            <a:ext cx="9144000" cy="1093788"/>
          </a:xfrm>
        </p:spPr>
        <p:txBody>
          <a:bodyPr/>
          <a:lstStyle/>
          <a:p>
            <a:pPr eaLnBrk="1" hangingPunct="1"/>
            <a:r>
              <a:rPr lang="en-US" sz="4000" b="1" dirty="0" smtClean="0"/>
              <a:t>Spread of Measurement Results </a:t>
            </a:r>
            <a:br>
              <a:rPr lang="en-US" sz="4000" b="1" dirty="0" smtClean="0"/>
            </a:br>
            <a:r>
              <a:rPr lang="en-US" sz="4000" b="1" dirty="0" smtClean="0"/>
              <a:t>(Sample Variance) Is Due to 2 Causes</a:t>
            </a:r>
          </a:p>
        </p:txBody>
      </p:sp>
      <p:cxnSp>
        <p:nvCxnSpPr>
          <p:cNvPr id="8" name="Straight Arrow Connector 7"/>
          <p:cNvCxnSpPr/>
          <p:nvPr/>
        </p:nvCxnSpPr>
        <p:spPr>
          <a:xfrm flipV="1">
            <a:off x="3216166" y="4616970"/>
            <a:ext cx="3634339" cy="2343"/>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6200000" flipV="1">
            <a:off x="1528307" y="2915110"/>
            <a:ext cx="3404875" cy="3532"/>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Arc 14"/>
          <p:cNvSpPr/>
          <p:nvPr/>
        </p:nvSpPr>
        <p:spPr>
          <a:xfrm>
            <a:off x="385762" y="1828800"/>
            <a:ext cx="5786438" cy="5572125"/>
          </a:xfrm>
          <a:prstGeom prst="arc">
            <a:avLst>
              <a:gd name="adj1" fmla="val 16117596"/>
              <a:gd name="adj2" fmla="val 0"/>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p:cNvSpPr txBox="1"/>
          <p:nvPr/>
        </p:nvSpPr>
        <p:spPr>
          <a:xfrm>
            <a:off x="3128960" y="4772023"/>
            <a:ext cx="3771900" cy="461665"/>
          </a:xfrm>
          <a:prstGeom prst="rect">
            <a:avLst/>
          </a:prstGeom>
          <a:noFill/>
        </p:spPr>
        <p:txBody>
          <a:bodyPr wrap="square" rtlCol="0">
            <a:spAutoFit/>
          </a:bodyPr>
          <a:lstStyle/>
          <a:p>
            <a:pPr algn="ctr"/>
            <a:r>
              <a:rPr lang="en-US" sz="2400" dirty="0" smtClean="0">
                <a:latin typeface="+mn-lt"/>
              </a:rPr>
              <a:t>Variability within Population</a:t>
            </a:r>
          </a:p>
        </p:txBody>
      </p:sp>
      <p:sp>
        <p:nvSpPr>
          <p:cNvPr id="20" name="TextBox 19"/>
          <p:cNvSpPr txBox="1"/>
          <p:nvPr/>
        </p:nvSpPr>
        <p:spPr>
          <a:xfrm>
            <a:off x="972666" y="2443112"/>
            <a:ext cx="2113434" cy="1200329"/>
          </a:xfrm>
          <a:prstGeom prst="rect">
            <a:avLst/>
          </a:prstGeom>
          <a:noFill/>
        </p:spPr>
        <p:txBody>
          <a:bodyPr wrap="square" rtlCol="0">
            <a:spAutoFit/>
          </a:bodyPr>
          <a:lstStyle/>
          <a:p>
            <a:pPr algn="r"/>
            <a:r>
              <a:rPr lang="en-US" sz="2400" dirty="0" smtClean="0">
                <a:latin typeface="+mn-lt"/>
              </a:rPr>
              <a:t>“Average” Measurement Uncertainty</a:t>
            </a:r>
          </a:p>
        </p:txBody>
      </p:sp>
      <p:cxnSp>
        <p:nvCxnSpPr>
          <p:cNvPr id="22" name="Straight Connector 21"/>
          <p:cNvCxnSpPr/>
          <p:nvPr/>
        </p:nvCxnSpPr>
        <p:spPr>
          <a:xfrm flipV="1">
            <a:off x="3231357" y="3469481"/>
            <a:ext cx="2683668" cy="1150145"/>
          </a:xfrm>
          <a:prstGeom prst="line">
            <a:avLst/>
          </a:prstGeom>
          <a:ln w="31750">
            <a:solidFill>
              <a:schemeClr val="tx1"/>
            </a:solidFill>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4398963" y="6546850"/>
            <a:ext cx="411162" cy="311150"/>
          </a:xfrm>
          <a:prstGeom prst="rect">
            <a:avLst/>
          </a:prstGeom>
          <a:noFill/>
          <a:ln>
            <a:miter lim="800000"/>
            <a:headEnd/>
            <a:tailEnd/>
          </a:ln>
        </p:spPr>
        <p:txBody>
          <a:bodyPr/>
          <a:lstStyle/>
          <a:p>
            <a:pPr algn="r">
              <a:defRPr/>
            </a:pPr>
            <a:fld id="{9B514998-52BF-480C-ADE4-9B491A3E0ABD}" type="slidenum">
              <a:rPr lang="en-US" sz="1400">
                <a:latin typeface="+mn-lt"/>
              </a:rPr>
              <a:pPr algn="r">
                <a:defRPr/>
              </a:pPr>
              <a:t>12</a:t>
            </a:fld>
            <a:endParaRPr lang="en-US" sz="1400" dirty="0">
              <a:latin typeface="+mn-lt"/>
            </a:endParaRPr>
          </a:p>
        </p:txBody>
      </p:sp>
      <p:sp>
        <p:nvSpPr>
          <p:cNvPr id="40963" name="Rectangle 2"/>
          <p:cNvSpPr>
            <a:spLocks noGrp="1" noChangeArrowheads="1"/>
          </p:cNvSpPr>
          <p:nvPr>
            <p:ph type="title" idx="4294967295"/>
          </p:nvPr>
        </p:nvSpPr>
        <p:spPr>
          <a:xfrm>
            <a:off x="0" y="66675"/>
            <a:ext cx="9144000" cy="1093788"/>
          </a:xfrm>
        </p:spPr>
        <p:txBody>
          <a:bodyPr/>
          <a:lstStyle/>
          <a:p>
            <a:pPr eaLnBrk="1" hangingPunct="1"/>
            <a:r>
              <a:rPr lang="en-US" sz="4000" b="1" dirty="0" smtClean="0"/>
              <a:t>Spread of Measurement Results </a:t>
            </a:r>
            <a:br>
              <a:rPr lang="en-US" sz="4000" b="1" dirty="0" smtClean="0"/>
            </a:br>
            <a:r>
              <a:rPr lang="en-US" sz="4000" b="1" dirty="0" smtClean="0"/>
              <a:t>(Sample Variance) Is Due to 2 Causes</a:t>
            </a:r>
          </a:p>
        </p:txBody>
      </p:sp>
      <p:cxnSp>
        <p:nvCxnSpPr>
          <p:cNvPr id="8" name="Straight Arrow Connector 7"/>
          <p:cNvCxnSpPr/>
          <p:nvPr/>
        </p:nvCxnSpPr>
        <p:spPr>
          <a:xfrm flipV="1">
            <a:off x="3216166" y="4616970"/>
            <a:ext cx="3634339" cy="2343"/>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6200000" flipV="1">
            <a:off x="1528307" y="2915110"/>
            <a:ext cx="3404875" cy="3532"/>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Arc 14"/>
          <p:cNvSpPr/>
          <p:nvPr/>
        </p:nvSpPr>
        <p:spPr>
          <a:xfrm>
            <a:off x="385762" y="1828800"/>
            <a:ext cx="5786438" cy="5572125"/>
          </a:xfrm>
          <a:prstGeom prst="arc">
            <a:avLst>
              <a:gd name="adj1" fmla="val 16117596"/>
              <a:gd name="adj2" fmla="val 0"/>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p:cNvSpPr txBox="1"/>
          <p:nvPr/>
        </p:nvSpPr>
        <p:spPr>
          <a:xfrm>
            <a:off x="3128960" y="4772023"/>
            <a:ext cx="3771900" cy="461665"/>
          </a:xfrm>
          <a:prstGeom prst="rect">
            <a:avLst/>
          </a:prstGeom>
          <a:noFill/>
        </p:spPr>
        <p:txBody>
          <a:bodyPr wrap="square" rtlCol="0">
            <a:spAutoFit/>
          </a:bodyPr>
          <a:lstStyle/>
          <a:p>
            <a:pPr algn="ctr"/>
            <a:r>
              <a:rPr lang="en-US" sz="2400" dirty="0" smtClean="0">
                <a:latin typeface="+mn-lt"/>
              </a:rPr>
              <a:t>Variability within Population</a:t>
            </a:r>
          </a:p>
        </p:txBody>
      </p:sp>
      <p:sp>
        <p:nvSpPr>
          <p:cNvPr id="20" name="TextBox 19"/>
          <p:cNvSpPr txBox="1"/>
          <p:nvPr/>
        </p:nvSpPr>
        <p:spPr>
          <a:xfrm>
            <a:off x="972666" y="2771736"/>
            <a:ext cx="2113434" cy="461665"/>
          </a:xfrm>
          <a:prstGeom prst="rect">
            <a:avLst/>
          </a:prstGeom>
          <a:noFill/>
        </p:spPr>
        <p:txBody>
          <a:bodyPr wrap="square" rtlCol="0">
            <a:spAutoFit/>
          </a:bodyPr>
          <a:lstStyle/>
          <a:p>
            <a:pPr algn="r"/>
            <a:r>
              <a:rPr lang="en-US" sz="2400" i="1" dirty="0" err="1" smtClean="0">
                <a:latin typeface="+mn-lt"/>
              </a:rPr>
              <a:t>u</a:t>
            </a:r>
            <a:r>
              <a:rPr lang="en-US" sz="2400" baseline="-25000" dirty="0" err="1" smtClean="0">
                <a:latin typeface="+mn-lt"/>
              </a:rPr>
              <a:t>RMS</a:t>
            </a:r>
            <a:endParaRPr lang="en-US" sz="2400" i="1" baseline="-25000" dirty="0" smtClean="0">
              <a:latin typeface="+mn-lt"/>
            </a:endParaRPr>
          </a:p>
        </p:txBody>
      </p:sp>
      <p:cxnSp>
        <p:nvCxnSpPr>
          <p:cNvPr id="22" name="Straight Connector 21"/>
          <p:cNvCxnSpPr/>
          <p:nvPr/>
        </p:nvCxnSpPr>
        <p:spPr>
          <a:xfrm flipV="1">
            <a:off x="3231357" y="3469481"/>
            <a:ext cx="2683668" cy="1150145"/>
          </a:xfrm>
          <a:prstGeom prst="line">
            <a:avLst/>
          </a:prstGeom>
          <a:ln w="31750">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rot="20177489">
            <a:off x="2671740" y="3571866"/>
            <a:ext cx="3771900" cy="461665"/>
          </a:xfrm>
          <a:prstGeom prst="rect">
            <a:avLst/>
          </a:prstGeom>
          <a:noFill/>
        </p:spPr>
        <p:txBody>
          <a:bodyPr wrap="square" rtlCol="0">
            <a:spAutoFit/>
          </a:bodyPr>
          <a:lstStyle/>
          <a:p>
            <a:pPr algn="ctr"/>
            <a:r>
              <a:rPr lang="en-US" sz="2400" dirty="0" smtClean="0">
                <a:latin typeface="+mn-lt"/>
              </a:rPr>
              <a:t>Observed Spread</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4398963" y="6546850"/>
            <a:ext cx="411162" cy="311150"/>
          </a:xfrm>
          <a:prstGeom prst="rect">
            <a:avLst/>
          </a:prstGeom>
          <a:noFill/>
          <a:ln>
            <a:miter lim="800000"/>
            <a:headEnd/>
            <a:tailEnd/>
          </a:ln>
        </p:spPr>
        <p:txBody>
          <a:bodyPr/>
          <a:lstStyle/>
          <a:p>
            <a:pPr algn="r">
              <a:defRPr/>
            </a:pPr>
            <a:fld id="{9B514998-52BF-480C-ADE4-9B491A3E0ABD}" type="slidenum">
              <a:rPr lang="en-US" sz="1400">
                <a:latin typeface="+mn-lt"/>
              </a:rPr>
              <a:pPr algn="r">
                <a:defRPr/>
              </a:pPr>
              <a:t>13</a:t>
            </a:fld>
            <a:endParaRPr lang="en-US" sz="1400" dirty="0">
              <a:latin typeface="+mn-lt"/>
            </a:endParaRPr>
          </a:p>
        </p:txBody>
      </p:sp>
      <p:sp>
        <p:nvSpPr>
          <p:cNvPr id="40963" name="Rectangle 2"/>
          <p:cNvSpPr>
            <a:spLocks noGrp="1" noChangeArrowheads="1"/>
          </p:cNvSpPr>
          <p:nvPr>
            <p:ph type="title" idx="4294967295"/>
          </p:nvPr>
        </p:nvSpPr>
        <p:spPr>
          <a:xfrm>
            <a:off x="0" y="66675"/>
            <a:ext cx="9144000" cy="1093788"/>
          </a:xfrm>
        </p:spPr>
        <p:txBody>
          <a:bodyPr/>
          <a:lstStyle/>
          <a:p>
            <a:pPr eaLnBrk="1" hangingPunct="1"/>
            <a:r>
              <a:rPr lang="en-US" sz="4000" b="1" dirty="0" smtClean="0"/>
              <a:t>Spread of Measurement Results </a:t>
            </a:r>
            <a:br>
              <a:rPr lang="en-US" sz="4000" b="1" dirty="0" smtClean="0"/>
            </a:br>
            <a:r>
              <a:rPr lang="en-US" sz="4000" b="1" dirty="0" smtClean="0"/>
              <a:t>(Sample Variance) Is Due to 2 Causes</a:t>
            </a:r>
          </a:p>
        </p:txBody>
      </p:sp>
      <p:cxnSp>
        <p:nvCxnSpPr>
          <p:cNvPr id="8" name="Straight Arrow Connector 7"/>
          <p:cNvCxnSpPr/>
          <p:nvPr/>
        </p:nvCxnSpPr>
        <p:spPr>
          <a:xfrm flipV="1">
            <a:off x="3216166" y="4616970"/>
            <a:ext cx="3634339" cy="2343"/>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6200000" flipV="1">
            <a:off x="1528307" y="2915110"/>
            <a:ext cx="3404875" cy="3532"/>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Arc 14"/>
          <p:cNvSpPr/>
          <p:nvPr/>
        </p:nvSpPr>
        <p:spPr>
          <a:xfrm>
            <a:off x="385762" y="1828800"/>
            <a:ext cx="5786438" cy="5572125"/>
          </a:xfrm>
          <a:prstGeom prst="arc">
            <a:avLst>
              <a:gd name="adj1" fmla="val 16117596"/>
              <a:gd name="adj2" fmla="val 0"/>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Box 19"/>
          <p:cNvSpPr txBox="1"/>
          <p:nvPr/>
        </p:nvSpPr>
        <p:spPr>
          <a:xfrm>
            <a:off x="2281381" y="3224586"/>
            <a:ext cx="878609" cy="461665"/>
          </a:xfrm>
          <a:prstGeom prst="rect">
            <a:avLst/>
          </a:prstGeom>
          <a:noFill/>
        </p:spPr>
        <p:txBody>
          <a:bodyPr wrap="square" rtlCol="0">
            <a:spAutoFit/>
          </a:bodyPr>
          <a:lstStyle/>
          <a:p>
            <a:pPr algn="r"/>
            <a:r>
              <a:rPr lang="en-US" sz="2400" i="1" dirty="0" err="1" smtClean="0">
                <a:latin typeface="+mn-lt"/>
              </a:rPr>
              <a:t>u</a:t>
            </a:r>
            <a:r>
              <a:rPr lang="en-US" sz="2400" baseline="-25000" dirty="0" err="1" smtClean="0">
                <a:latin typeface="+mn-lt"/>
              </a:rPr>
              <a:t>RMS</a:t>
            </a:r>
            <a:endParaRPr lang="en-US" sz="2400" baseline="-25000" dirty="0" smtClean="0">
              <a:latin typeface="+mn-lt"/>
            </a:endParaRPr>
          </a:p>
        </p:txBody>
      </p:sp>
      <p:cxnSp>
        <p:nvCxnSpPr>
          <p:cNvPr id="22" name="Straight Connector 21"/>
          <p:cNvCxnSpPr/>
          <p:nvPr/>
        </p:nvCxnSpPr>
        <p:spPr>
          <a:xfrm flipV="1">
            <a:off x="3231357" y="3469481"/>
            <a:ext cx="2683668" cy="1150145"/>
          </a:xfrm>
          <a:prstGeom prst="line">
            <a:avLst/>
          </a:prstGeom>
          <a:ln w="31750">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rot="20177489">
            <a:off x="2662503" y="3571865"/>
            <a:ext cx="3771900" cy="461665"/>
          </a:xfrm>
          <a:prstGeom prst="rect">
            <a:avLst/>
          </a:prstGeom>
          <a:noFill/>
        </p:spPr>
        <p:txBody>
          <a:bodyPr wrap="square" rtlCol="0">
            <a:spAutoFit/>
          </a:bodyPr>
          <a:lstStyle/>
          <a:p>
            <a:pPr algn="ctr"/>
            <a:r>
              <a:rPr lang="en-US" sz="2400" i="1" dirty="0" smtClean="0">
                <a:latin typeface="+mn-lt"/>
              </a:rPr>
              <a:t>s</a:t>
            </a:r>
            <a:r>
              <a:rPr lang="en-US" sz="2400" dirty="0" smtClean="0">
                <a:latin typeface="+mn-lt"/>
              </a:rPr>
              <a:t>(</a:t>
            </a:r>
            <a:r>
              <a:rPr lang="en-US" sz="2400" i="1" dirty="0" smtClean="0">
                <a:latin typeface="+mn-lt"/>
              </a:rPr>
              <a:t>m</a:t>
            </a:r>
            <a:r>
              <a:rPr lang="en-US" sz="2400" i="1" baseline="-25000" dirty="0" smtClean="0">
                <a:latin typeface="+mn-lt"/>
              </a:rPr>
              <a:t>i</a:t>
            </a:r>
            <a:r>
              <a:rPr lang="en-US" sz="2400" dirty="0" smtClean="0">
                <a:latin typeface="+mn-lt"/>
              </a:rPr>
              <a:t>)</a:t>
            </a:r>
            <a:endParaRPr lang="en-US" sz="2400" i="1" dirty="0" smtClean="0">
              <a:latin typeface="+mn-lt"/>
            </a:endParaRPr>
          </a:p>
        </p:txBody>
      </p:sp>
      <p:cxnSp>
        <p:nvCxnSpPr>
          <p:cNvPr id="11" name="Straight Connector 10"/>
          <p:cNvCxnSpPr/>
          <p:nvPr/>
        </p:nvCxnSpPr>
        <p:spPr>
          <a:xfrm>
            <a:off x="3228975" y="3464719"/>
            <a:ext cx="2688431" cy="9525"/>
          </a:xfrm>
          <a:prstGeom prst="line">
            <a:avLst/>
          </a:prstGeom>
          <a:ln w="31750">
            <a:solidFill>
              <a:srgbClr val="FF0000"/>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5340747" y="4042172"/>
            <a:ext cx="1144588" cy="5556"/>
          </a:xfrm>
          <a:prstGeom prst="line">
            <a:avLst/>
          </a:prstGeom>
          <a:ln w="31750">
            <a:solidFill>
              <a:srgbClr val="00B050"/>
            </a:solidFill>
            <a:prstDash val="dash"/>
            <a:tailEnd type="oval"/>
          </a:ln>
        </p:spPr>
        <p:style>
          <a:lnRef idx="1">
            <a:schemeClr val="accent1"/>
          </a:lnRef>
          <a:fillRef idx="0">
            <a:schemeClr val="accent1"/>
          </a:fillRef>
          <a:effectRef idx="0">
            <a:schemeClr val="accent1"/>
          </a:effectRef>
          <a:fontRef idx="minor">
            <a:schemeClr val="tx1"/>
          </a:fontRef>
        </p:style>
      </p:cxnSp>
      <p:graphicFrame>
        <p:nvGraphicFramePr>
          <p:cNvPr id="22530" name="Object 2"/>
          <p:cNvGraphicFramePr>
            <a:graphicFrameLocks noChangeAspect="1"/>
          </p:cNvGraphicFramePr>
          <p:nvPr>
            <p:extLst>
              <p:ext uri="{D42A27DB-BD31-4B8C-83A1-F6EECF244321}">
                <p14:modId xmlns:p14="http://schemas.microsoft.com/office/powerpoint/2010/main" val="2161732897"/>
              </p:ext>
            </p:extLst>
          </p:nvPr>
        </p:nvGraphicFramePr>
        <p:xfrm>
          <a:off x="2933207" y="5487111"/>
          <a:ext cx="3719367" cy="662198"/>
        </p:xfrm>
        <a:graphic>
          <a:graphicData uri="http://schemas.openxmlformats.org/presentationml/2006/ole">
            <mc:AlternateContent xmlns:mc="http://schemas.openxmlformats.org/markup-compatibility/2006">
              <mc:Choice xmlns:v="urn:schemas-microsoft-com:vml" Requires="v">
                <p:oleObj spid="_x0000_s53338" name="Equation" r:id="rId3" imgW="1358640" imgH="241200" progId="Equation.3">
                  <p:embed/>
                </p:oleObj>
              </mc:Choice>
              <mc:Fallback>
                <p:oleObj name="Equation" r:id="rId3" imgW="1358640" imgH="241200" progId="Equation.3">
                  <p:embed/>
                  <p:pic>
                    <p:nvPicPr>
                      <p:cNvPr id="0" name="Picture 2"/>
                      <p:cNvPicPr>
                        <a:picLocks noChangeAspect="1" noChangeArrowheads="1"/>
                      </p:cNvPicPr>
                      <p:nvPr/>
                    </p:nvPicPr>
                    <p:blipFill>
                      <a:blip r:embed="rId4"/>
                      <a:srcRect/>
                      <a:stretch>
                        <a:fillRect/>
                      </a:stretch>
                    </p:blipFill>
                    <p:spPr bwMode="auto">
                      <a:xfrm>
                        <a:off x="2933207" y="5487111"/>
                        <a:ext cx="3719367" cy="66219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TextBox 15"/>
          <p:cNvSpPr txBox="1"/>
          <p:nvPr/>
        </p:nvSpPr>
        <p:spPr>
          <a:xfrm>
            <a:off x="4071068" y="4180896"/>
            <a:ext cx="584059" cy="461665"/>
          </a:xfrm>
          <a:prstGeom prst="rect">
            <a:avLst/>
          </a:prstGeom>
          <a:noFill/>
        </p:spPr>
        <p:txBody>
          <a:bodyPr wrap="square" rtlCol="0">
            <a:spAutoFit/>
          </a:bodyPr>
          <a:lstStyle/>
          <a:p>
            <a:pPr algn="ctr"/>
            <a:r>
              <a:rPr lang="el-GR" sz="2400" i="1" dirty="0" smtClean="0">
                <a:latin typeface="+mn-lt"/>
              </a:rPr>
              <a:t>θ</a:t>
            </a:r>
            <a:endParaRPr lang="en-US" sz="2400" i="1" dirty="0" smtClean="0">
              <a:latin typeface="+mn-lt"/>
            </a:endParaRPr>
          </a:p>
        </p:txBody>
      </p:sp>
      <p:graphicFrame>
        <p:nvGraphicFramePr>
          <p:cNvPr id="17" name="Object 2"/>
          <p:cNvGraphicFramePr>
            <a:graphicFrameLocks noChangeAspect="1"/>
          </p:cNvGraphicFramePr>
          <p:nvPr>
            <p:extLst>
              <p:ext uri="{D42A27DB-BD31-4B8C-83A1-F6EECF244321}">
                <p14:modId xmlns:p14="http://schemas.microsoft.com/office/powerpoint/2010/main" val="2220578105"/>
              </p:ext>
            </p:extLst>
          </p:nvPr>
        </p:nvGraphicFramePr>
        <p:xfrm>
          <a:off x="5567363" y="4643438"/>
          <a:ext cx="733425" cy="488950"/>
        </p:xfrm>
        <a:graphic>
          <a:graphicData uri="http://schemas.openxmlformats.org/presentationml/2006/ole">
            <mc:AlternateContent xmlns:mc="http://schemas.openxmlformats.org/markup-compatibility/2006">
              <mc:Choice xmlns:v="urn:schemas-microsoft-com:vml" Requires="v">
                <p:oleObj spid="_x0000_s53339" name="Equation" r:id="rId5" imgW="342720" imgH="228600" progId="Equation.3">
                  <p:embed/>
                </p:oleObj>
              </mc:Choice>
              <mc:Fallback>
                <p:oleObj name="Equation" r:id="rId5" imgW="342720" imgH="228600" progId="Equation.3">
                  <p:embed/>
                  <p:pic>
                    <p:nvPicPr>
                      <p:cNvPr id="0" name="Object 2"/>
                      <p:cNvPicPr>
                        <a:picLocks noChangeAspect="1" noChangeArrowheads="1"/>
                      </p:cNvPicPr>
                      <p:nvPr/>
                    </p:nvPicPr>
                    <p:blipFill>
                      <a:blip r:embed="rId6"/>
                      <a:srcRect/>
                      <a:stretch>
                        <a:fillRect/>
                      </a:stretch>
                    </p:blipFill>
                    <p:spPr bwMode="auto">
                      <a:xfrm>
                        <a:off x="5567363" y="4643438"/>
                        <a:ext cx="733425" cy="488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8"/>
          <p:cNvSpPr txBox="1">
            <a:spLocks/>
          </p:cNvSpPr>
          <p:nvPr/>
        </p:nvSpPr>
        <p:spPr bwMode="auto">
          <a:xfrm>
            <a:off x="234950" y="600956"/>
            <a:ext cx="8716963" cy="5159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Tx/>
              <a:buChar char="•"/>
              <a:tabLst/>
              <a:defRPr/>
            </a:pP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Tx/>
              <a:buChar char="•"/>
              <a:tabLst/>
              <a:defRPr/>
            </a:pP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Tx/>
              <a:buChar char="•"/>
              <a:tabLst/>
              <a:defRPr/>
            </a:pP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Tx/>
              <a:buChar char="•"/>
              <a:tabLst/>
              <a:defRPr/>
            </a:pP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Tx/>
              <a:buChar char="•"/>
              <a:tabLst/>
              <a:defRPr/>
            </a:pPr>
            <a:endParaRPr lang="en-US" sz="2800" kern="0" dirty="0" smtClean="0">
              <a:latin typeface="+mn-lt"/>
            </a:endParaRPr>
          </a:p>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The “reliability” or </a:t>
            </a:r>
            <a:r>
              <a:rPr lang="en-US" sz="2800" kern="0" dirty="0" smtClean="0">
                <a:latin typeface="+mn-lt"/>
              </a:rPr>
              <a:t>“attenuation”</a:t>
            </a:r>
            <a:r>
              <a:rPr kumimoji="0" lang="en-US" sz="2800" b="0" i="0" u="none" strike="noStrike" kern="0" cap="none" spc="0" normalizeH="0" baseline="0" noProof="0" dirty="0" smtClean="0">
                <a:ln>
                  <a:noFill/>
                </a:ln>
                <a:solidFill>
                  <a:schemeClr val="tx1"/>
                </a:solidFill>
                <a:effectLst/>
                <a:uLnTx/>
                <a:uFillTx/>
                <a:latin typeface="+mn-lt"/>
                <a:ea typeface="+mn-ea"/>
                <a:cs typeface="+mn-cs"/>
              </a:rPr>
              <a:t> or “variability fraction” is</a:t>
            </a:r>
          </a:p>
          <a:p>
            <a:pPr marL="342900" marR="0" lvl="0" indent="-342900" algn="l" defTabSz="914400" rtl="0" eaLnBrk="0" fontAlgn="base" latinLnBrk="0" hangingPunct="0">
              <a:lnSpc>
                <a:spcPct val="100000"/>
              </a:lnSpc>
              <a:spcBef>
                <a:spcPct val="20000"/>
              </a:spcBef>
              <a:spcAft>
                <a:spcPct val="0"/>
              </a:spcAft>
              <a:buClrTx/>
              <a:buSzTx/>
              <a:buFontTx/>
              <a:buChar char="•"/>
              <a:tabLst/>
              <a:defRPr/>
            </a:pPr>
            <a:endParaRPr kumimoji="0" lang="en-US" sz="2800" b="0" i="0" u="none" strike="noStrike" kern="0" cap="none" spc="0" normalizeH="0" baseline="3000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Tx/>
              <a:buChar char="•"/>
              <a:tabLst/>
              <a:defRPr/>
            </a:pPr>
            <a:endParaRPr kumimoji="0" lang="en-US" sz="2400" b="0" i="0" u="none" strike="noStrike" kern="0" cap="none" spc="0" normalizeH="0" baseline="30000" noProof="0" dirty="0" smtClean="0">
              <a:ln>
                <a:noFill/>
              </a:ln>
              <a:solidFill>
                <a:schemeClr val="tx1"/>
              </a:solidFill>
              <a:effectLst/>
              <a:uLnTx/>
              <a:uFillTx/>
              <a:latin typeface="+mn-lt"/>
              <a:ea typeface="+mn-ea"/>
              <a:cs typeface="+mn-cs"/>
            </a:endParaRPr>
          </a:p>
          <a:p>
            <a:pPr marL="457200" marR="0" lvl="0" indent="-4572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Analogous to a correlation coefficient</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en-US" sz="2400" b="0" i="1" u="none" strike="noStrike" kern="0" cap="none" spc="0" normalizeH="0" baseline="0" noProof="0" dirty="0" smtClean="0">
                <a:ln>
                  <a:noFill/>
                </a:ln>
                <a:solidFill>
                  <a:schemeClr val="tx1"/>
                </a:solidFill>
                <a:effectLst/>
                <a:uLnTx/>
                <a:uFillTx/>
                <a:latin typeface="+mn-lt"/>
              </a:rPr>
              <a:t>r</a:t>
            </a:r>
            <a:r>
              <a:rPr kumimoji="0" lang="en-US" sz="2400" b="0" i="0" u="none" strike="noStrike" kern="0" cap="none" spc="0" normalizeH="0" baseline="30000" noProof="0" dirty="0" smtClean="0">
                <a:ln>
                  <a:noFill/>
                </a:ln>
                <a:solidFill>
                  <a:schemeClr val="tx1"/>
                </a:solidFill>
                <a:effectLst/>
                <a:uLnTx/>
                <a:uFillTx/>
                <a:latin typeface="+mn-lt"/>
              </a:rPr>
              <a:t>2</a:t>
            </a:r>
            <a:r>
              <a:rPr kumimoji="0" lang="en-US" sz="2400" b="0" i="0" u="none" strike="noStrike" kern="0" cap="none" spc="0" normalizeH="0" baseline="0" noProof="0" dirty="0" smtClean="0">
                <a:ln>
                  <a:noFill/>
                </a:ln>
                <a:solidFill>
                  <a:schemeClr val="tx1"/>
                </a:solidFill>
                <a:effectLst/>
                <a:uLnTx/>
                <a:uFillTx/>
                <a:latin typeface="+mn-lt"/>
              </a:rPr>
              <a:t>: fraction of variance explained by model</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en-US" sz="2400" b="0" i="1" u="none" strike="noStrike" kern="0" cap="none" spc="0" normalizeH="0" baseline="0" noProof="0" dirty="0" smtClean="0">
                <a:ln>
                  <a:noFill/>
                </a:ln>
                <a:solidFill>
                  <a:schemeClr val="tx1"/>
                </a:solidFill>
                <a:effectLst/>
                <a:uLnTx/>
                <a:uFillTx/>
                <a:latin typeface="+mn-lt"/>
              </a:rPr>
              <a:t>r′ </a:t>
            </a:r>
            <a:r>
              <a:rPr kumimoji="0" lang="en-US" sz="2400" b="0" i="0" u="none" strike="noStrike" kern="0" cap="none" spc="0" normalizeH="0" baseline="30000" noProof="0" dirty="0" smtClean="0">
                <a:ln>
                  <a:noFill/>
                </a:ln>
                <a:solidFill>
                  <a:schemeClr val="tx1"/>
                </a:solidFill>
                <a:effectLst/>
                <a:uLnTx/>
                <a:uFillTx/>
                <a:latin typeface="+mn-lt"/>
              </a:rPr>
              <a:t>2</a:t>
            </a:r>
            <a:r>
              <a:rPr kumimoji="0" lang="en-US" sz="2400" b="0" i="0" u="none" strike="noStrike" kern="0" cap="none" spc="0" normalizeH="0" baseline="0" noProof="0" dirty="0" smtClean="0">
                <a:ln>
                  <a:noFill/>
                </a:ln>
                <a:solidFill>
                  <a:schemeClr val="tx1"/>
                </a:solidFill>
                <a:effectLst/>
                <a:uLnTx/>
                <a:uFillTx/>
                <a:latin typeface="+mn-lt"/>
              </a:rPr>
              <a:t>: fraction of variance due to </a:t>
            </a:r>
            <a:r>
              <a:rPr kumimoji="0" lang="en-US" sz="2400" b="0" i="0" u="none" strike="noStrike" kern="0" cap="none" spc="0" normalizeH="0" baseline="0" noProof="0" dirty="0" err="1" smtClean="0">
                <a:ln>
                  <a:noFill/>
                </a:ln>
                <a:solidFill>
                  <a:schemeClr val="tx1"/>
                </a:solidFill>
                <a:effectLst/>
                <a:uLnTx/>
                <a:uFillTx/>
                <a:latin typeface="+mn-lt"/>
              </a:rPr>
              <a:t>measurand</a:t>
            </a:r>
            <a:r>
              <a:rPr kumimoji="0" lang="en-US" sz="2400" b="0" i="0" u="none" strike="noStrike" kern="0" cap="none" spc="0" normalizeH="0" baseline="0" noProof="0" dirty="0" smtClean="0">
                <a:ln>
                  <a:noFill/>
                </a:ln>
                <a:solidFill>
                  <a:schemeClr val="tx1"/>
                </a:solidFill>
                <a:effectLst/>
                <a:uLnTx/>
                <a:uFillTx/>
                <a:latin typeface="+mn-lt"/>
              </a:rPr>
              <a:t> variability</a:t>
            </a:r>
          </a:p>
          <a:p>
            <a:pPr marL="342900" marR="0" lvl="0" indent="-342900" algn="l" defTabSz="914400" rtl="0" eaLnBrk="0" fontAlgn="base" latinLnBrk="0" hangingPunct="0">
              <a:lnSpc>
                <a:spcPct val="100000"/>
              </a:lnSpc>
              <a:spcBef>
                <a:spcPct val="20000"/>
              </a:spcBef>
              <a:spcAft>
                <a:spcPct val="0"/>
              </a:spcAft>
              <a:buClrTx/>
              <a:buSzTx/>
              <a:buFontTx/>
              <a:buChar char="•"/>
              <a:tabLst/>
              <a:defRPr/>
            </a:pPr>
            <a:endParaRPr kumimoji="0" lang="en-US" sz="2800" b="0" i="0" u="none" strike="noStrike" kern="0" cap="none" spc="0" normalizeH="0" baseline="0" noProof="0" dirty="0">
              <a:ln>
                <a:noFill/>
              </a:ln>
              <a:solidFill>
                <a:schemeClr val="tx1"/>
              </a:solidFill>
              <a:effectLst/>
              <a:uLnTx/>
              <a:uFillTx/>
              <a:latin typeface="+mn-lt"/>
              <a:ea typeface="+mn-ea"/>
              <a:cs typeface="+mn-cs"/>
            </a:endParaRPr>
          </a:p>
        </p:txBody>
      </p:sp>
      <p:sp>
        <p:nvSpPr>
          <p:cNvPr id="9" name="Content Placeholder 8"/>
          <p:cNvSpPr>
            <a:spLocks noGrp="1"/>
          </p:cNvSpPr>
          <p:nvPr>
            <p:ph idx="1"/>
          </p:nvPr>
        </p:nvSpPr>
        <p:spPr>
          <a:xfrm>
            <a:off x="234950" y="1015383"/>
            <a:ext cx="8716963" cy="5159375"/>
          </a:xfrm>
        </p:spPr>
        <p:txBody>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grpSp>
        <p:nvGrpSpPr>
          <p:cNvPr id="3" name="Group 2"/>
          <p:cNvGrpSpPr/>
          <p:nvPr/>
        </p:nvGrpSpPr>
        <p:grpSpPr>
          <a:xfrm>
            <a:off x="457199" y="1051408"/>
            <a:ext cx="8488829" cy="2152817"/>
            <a:chOff x="457199" y="1051408"/>
            <a:chExt cx="8488829" cy="2152817"/>
          </a:xfrm>
        </p:grpSpPr>
        <p:graphicFrame>
          <p:nvGraphicFramePr>
            <p:cNvPr id="14" name="Object 2"/>
            <p:cNvGraphicFramePr>
              <a:graphicFrameLocks noChangeAspect="1"/>
            </p:cNvGraphicFramePr>
            <p:nvPr>
              <p:extLst>
                <p:ext uri="{D42A27DB-BD31-4B8C-83A1-F6EECF244321}">
                  <p14:modId xmlns:p14="http://schemas.microsoft.com/office/powerpoint/2010/main" val="3946086276"/>
                </p:ext>
              </p:extLst>
            </p:nvPr>
          </p:nvGraphicFramePr>
          <p:xfrm>
            <a:off x="948568" y="1489201"/>
            <a:ext cx="7078698" cy="602570"/>
          </p:xfrm>
          <a:graphic>
            <a:graphicData uri="http://schemas.openxmlformats.org/presentationml/2006/ole">
              <mc:AlternateContent xmlns:mc="http://schemas.openxmlformats.org/markup-compatibility/2006">
                <mc:Choice xmlns:v="urn:schemas-microsoft-com:vml" Requires="v">
                  <p:oleObj spid="_x0000_s5215" name="Equation" r:id="rId4" imgW="2844720" imgH="241200" progId="Equation.3">
                    <p:embed/>
                  </p:oleObj>
                </mc:Choice>
                <mc:Fallback>
                  <p:oleObj name="Equation" r:id="rId4" imgW="2844720" imgH="2412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8568" y="1489201"/>
                          <a:ext cx="7078698" cy="60257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Rounded Rectangle 16"/>
            <p:cNvSpPr/>
            <p:nvPr/>
          </p:nvSpPr>
          <p:spPr>
            <a:xfrm>
              <a:off x="3377872" y="1071254"/>
              <a:ext cx="2652889" cy="2104690"/>
            </a:xfrm>
            <a:prstGeom prst="round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b"/>
            <a:lstStyle/>
            <a:p>
              <a:pPr algn="ctr">
                <a:defRPr/>
              </a:pPr>
              <a:r>
                <a:rPr lang="en-US" sz="1800" b="1" i="1" dirty="0" smtClean="0">
                  <a:solidFill>
                    <a:schemeClr val="tx1"/>
                  </a:solidFill>
                  <a:ea typeface="Arial Unicode MS" pitchFamily="34" charset="-128"/>
                  <a:cs typeface="Arial Unicode MS" pitchFamily="34" charset="-128"/>
                </a:rPr>
                <a:t>Sample Variance </a:t>
              </a:r>
            </a:p>
            <a:p>
              <a:pPr algn="ctr">
                <a:defRPr/>
              </a:pPr>
              <a:r>
                <a:rPr lang="en-US" sz="1800" b="1" i="1" dirty="0" smtClean="0">
                  <a:solidFill>
                    <a:schemeClr val="tx1"/>
                  </a:solidFill>
                  <a:ea typeface="Arial Unicode MS" pitchFamily="34" charset="-128"/>
                  <a:cs typeface="Arial Unicode MS" pitchFamily="34" charset="-128"/>
                </a:rPr>
                <a:t>of the Measurements</a:t>
              </a:r>
            </a:p>
            <a:p>
              <a:pPr algn="ctr">
                <a:defRPr/>
              </a:pPr>
              <a:endParaRPr lang="en-US" sz="1800" b="1" i="1" dirty="0">
                <a:solidFill>
                  <a:schemeClr val="tx1"/>
                </a:solidFill>
                <a:ea typeface="Arial Unicode MS" pitchFamily="34" charset="-128"/>
                <a:cs typeface="Arial Unicode MS" pitchFamily="34" charset="-128"/>
              </a:endParaRPr>
            </a:p>
          </p:txBody>
        </p:sp>
        <p:sp>
          <p:nvSpPr>
            <p:cNvPr id="19" name="Rounded Rectangle 18"/>
            <p:cNvSpPr/>
            <p:nvPr/>
          </p:nvSpPr>
          <p:spPr>
            <a:xfrm>
              <a:off x="457199" y="1051408"/>
              <a:ext cx="2342619" cy="2104690"/>
            </a:xfrm>
            <a:prstGeom prst="round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b"/>
            <a:lstStyle/>
            <a:p>
              <a:pPr algn="ctr">
                <a:defRPr/>
              </a:pPr>
              <a:r>
                <a:rPr lang="en-US" sz="1800" b="1" i="1" dirty="0" smtClean="0">
                  <a:solidFill>
                    <a:schemeClr val="tx1"/>
                  </a:solidFill>
                  <a:ea typeface="Arial Unicode MS" pitchFamily="34" charset="-128"/>
                  <a:cs typeface="Arial Unicode MS" pitchFamily="34" charset="-128"/>
                </a:rPr>
                <a:t>Estimated Variance </a:t>
              </a:r>
              <a:r>
                <a:rPr lang="en-US" sz="1800" b="1" i="1" dirty="0">
                  <a:solidFill>
                    <a:schemeClr val="tx1"/>
                  </a:solidFill>
                  <a:ea typeface="Arial Unicode MS" pitchFamily="34" charset="-128"/>
                  <a:cs typeface="Arial Unicode MS" pitchFamily="34" charset="-128"/>
                </a:rPr>
                <a:t>of the </a:t>
              </a:r>
              <a:r>
                <a:rPr lang="en-US" sz="1800" b="1" i="1" dirty="0" smtClean="0">
                  <a:solidFill>
                    <a:schemeClr val="tx1"/>
                  </a:solidFill>
                  <a:ea typeface="Arial Unicode MS" pitchFamily="34" charset="-128"/>
                  <a:cs typeface="Arial Unicode MS" pitchFamily="34" charset="-128"/>
                </a:rPr>
                <a:t>Measurands</a:t>
              </a:r>
            </a:p>
            <a:p>
              <a:pPr algn="ctr">
                <a:defRPr/>
              </a:pPr>
              <a:endParaRPr lang="en-US" sz="1800" b="1" i="1" dirty="0">
                <a:solidFill>
                  <a:schemeClr val="tx1"/>
                </a:solidFill>
                <a:ea typeface="Arial Unicode MS" pitchFamily="34" charset="-128"/>
                <a:cs typeface="Arial Unicode MS" pitchFamily="34" charset="-128"/>
              </a:endParaRPr>
            </a:p>
          </p:txBody>
        </p:sp>
        <p:sp>
          <p:nvSpPr>
            <p:cNvPr id="20" name="Rounded Rectangle 19"/>
            <p:cNvSpPr/>
            <p:nvPr/>
          </p:nvSpPr>
          <p:spPr>
            <a:xfrm>
              <a:off x="6508376" y="1099535"/>
              <a:ext cx="2437652" cy="2104690"/>
            </a:xfrm>
            <a:prstGeom prst="round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b"/>
            <a:lstStyle/>
            <a:p>
              <a:pPr algn="ctr">
                <a:defRPr/>
              </a:pPr>
              <a:r>
                <a:rPr lang="en-US" sz="1800" b="1" i="1" dirty="0" smtClean="0">
                  <a:solidFill>
                    <a:schemeClr val="tx1"/>
                  </a:solidFill>
                  <a:ea typeface="Arial Unicode MS" pitchFamily="34" charset="-128"/>
                  <a:cs typeface="Arial Unicode MS" pitchFamily="34" charset="-128"/>
                </a:rPr>
                <a:t>Mean Square Measurement Uncertainty</a:t>
              </a:r>
              <a:endParaRPr lang="en-US" sz="1800" b="1" i="1" dirty="0">
                <a:solidFill>
                  <a:schemeClr val="tx1"/>
                </a:solidFill>
                <a:ea typeface="Arial Unicode MS" pitchFamily="34" charset="-128"/>
                <a:cs typeface="Arial Unicode MS" pitchFamily="34" charset="-128"/>
              </a:endParaRPr>
            </a:p>
          </p:txBody>
        </p:sp>
      </p:grpSp>
      <p:sp>
        <p:nvSpPr>
          <p:cNvPr id="4" name="Slide Number Placeholder 5"/>
          <p:cNvSpPr>
            <a:spLocks noGrp="1"/>
          </p:cNvSpPr>
          <p:nvPr>
            <p:ph type="sldNum" sz="quarter" idx="11"/>
          </p:nvPr>
        </p:nvSpPr>
        <p:spPr>
          <a:xfrm>
            <a:off x="4305300" y="6515100"/>
            <a:ext cx="411163" cy="311150"/>
          </a:xfrm>
        </p:spPr>
        <p:txBody>
          <a:bodyPr/>
          <a:lstStyle/>
          <a:p>
            <a:pPr>
              <a:defRPr/>
            </a:pPr>
            <a:fld id="{9137A3BC-71FD-44EB-8FD0-038417D31692}" type="slidenum">
              <a:rPr lang="en-US"/>
              <a:pPr>
                <a:defRPr/>
              </a:pPr>
              <a:t>14</a:t>
            </a:fld>
            <a:endParaRPr lang="en-US" dirty="0"/>
          </a:p>
        </p:txBody>
      </p:sp>
      <p:sp>
        <p:nvSpPr>
          <p:cNvPr id="1028" name="Rectangle 2"/>
          <p:cNvSpPr>
            <a:spLocks noGrp="1" noChangeArrowheads="1"/>
          </p:cNvSpPr>
          <p:nvPr>
            <p:ph type="title"/>
          </p:nvPr>
        </p:nvSpPr>
        <p:spPr>
          <a:xfrm>
            <a:off x="220663" y="242888"/>
            <a:ext cx="8745537" cy="625475"/>
          </a:xfrm>
        </p:spPr>
        <p:txBody>
          <a:bodyPr/>
          <a:lstStyle/>
          <a:p>
            <a:pPr eaLnBrk="1" hangingPunct="1"/>
            <a:r>
              <a:rPr lang="en-US" sz="3600" dirty="0" smtClean="0"/>
              <a:t>Estimating the </a:t>
            </a:r>
            <a:br>
              <a:rPr lang="en-US" sz="3600" dirty="0" smtClean="0"/>
            </a:br>
            <a:r>
              <a:rPr lang="en-US" sz="3600" dirty="0" smtClean="0"/>
              <a:t>Variance of the Distribution of Measurands</a:t>
            </a:r>
          </a:p>
        </p:txBody>
      </p:sp>
      <p:sp>
        <p:nvSpPr>
          <p:cNvPr id="11" name="TextBox 10"/>
          <p:cNvSpPr txBox="1"/>
          <p:nvPr/>
        </p:nvSpPr>
        <p:spPr>
          <a:xfrm>
            <a:off x="4004103" y="3246876"/>
            <a:ext cx="2204184" cy="461665"/>
          </a:xfrm>
          <a:prstGeom prst="rect">
            <a:avLst/>
          </a:prstGeom>
          <a:noFill/>
        </p:spPr>
        <p:txBody>
          <a:bodyPr wrap="square" rtlCol="0">
            <a:spAutoFit/>
          </a:bodyPr>
          <a:lstStyle/>
          <a:p>
            <a:r>
              <a:rPr lang="en-US" sz="2400" dirty="0" smtClean="0">
                <a:solidFill>
                  <a:srgbClr val="FF0000"/>
                </a:solidFill>
                <a:latin typeface="+mn-lt"/>
              </a:rPr>
              <a:t>☑ Known</a:t>
            </a:r>
          </a:p>
        </p:txBody>
      </p:sp>
      <p:sp>
        <p:nvSpPr>
          <p:cNvPr id="12" name="TextBox 11"/>
          <p:cNvSpPr txBox="1"/>
          <p:nvPr/>
        </p:nvSpPr>
        <p:spPr>
          <a:xfrm>
            <a:off x="6660683" y="3256502"/>
            <a:ext cx="2319688" cy="461665"/>
          </a:xfrm>
          <a:prstGeom prst="rect">
            <a:avLst/>
          </a:prstGeom>
          <a:noFill/>
        </p:spPr>
        <p:txBody>
          <a:bodyPr wrap="square" rtlCol="0">
            <a:spAutoFit/>
          </a:bodyPr>
          <a:lstStyle/>
          <a:p>
            <a:pPr algn="ctr"/>
            <a:r>
              <a:rPr lang="en-US" sz="2400" dirty="0" smtClean="0">
                <a:solidFill>
                  <a:srgbClr val="FF0000"/>
                </a:solidFill>
                <a:latin typeface="+mn-lt"/>
              </a:rPr>
              <a:t>☑ Known</a:t>
            </a:r>
          </a:p>
        </p:txBody>
      </p:sp>
      <p:sp>
        <p:nvSpPr>
          <p:cNvPr id="13" name="TextBox 12"/>
          <p:cNvSpPr txBox="1"/>
          <p:nvPr/>
        </p:nvSpPr>
        <p:spPr>
          <a:xfrm>
            <a:off x="567894" y="3246876"/>
            <a:ext cx="1876927" cy="461665"/>
          </a:xfrm>
          <a:prstGeom prst="rect">
            <a:avLst/>
          </a:prstGeom>
          <a:noFill/>
        </p:spPr>
        <p:txBody>
          <a:bodyPr wrap="square" rtlCol="0">
            <a:spAutoFit/>
          </a:bodyPr>
          <a:lstStyle/>
          <a:p>
            <a:r>
              <a:rPr lang="en-US" sz="2400" dirty="0" smtClean="0">
                <a:solidFill>
                  <a:srgbClr val="FF0000"/>
                </a:solidFill>
                <a:latin typeface="+mn-lt"/>
              </a:rPr>
              <a:t>☑ Calculated</a:t>
            </a:r>
          </a:p>
        </p:txBody>
      </p:sp>
      <p:graphicFrame>
        <p:nvGraphicFramePr>
          <p:cNvPr id="5124" name="Object 4"/>
          <p:cNvGraphicFramePr>
            <a:graphicFrameLocks noChangeAspect="1"/>
          </p:cNvGraphicFramePr>
          <p:nvPr>
            <p:extLst>
              <p:ext uri="{D42A27DB-BD31-4B8C-83A1-F6EECF244321}">
                <p14:modId xmlns:p14="http://schemas.microsoft.com/office/powerpoint/2010/main" val="1990951203"/>
              </p:ext>
            </p:extLst>
          </p:nvPr>
        </p:nvGraphicFramePr>
        <p:xfrm>
          <a:off x="2571750" y="4202113"/>
          <a:ext cx="3843338" cy="1020762"/>
        </p:xfrm>
        <a:graphic>
          <a:graphicData uri="http://schemas.openxmlformats.org/presentationml/2006/ole">
            <mc:AlternateContent xmlns:mc="http://schemas.openxmlformats.org/markup-compatibility/2006">
              <mc:Choice xmlns:v="urn:schemas-microsoft-com:vml" Requires="v">
                <p:oleObj spid="_x0000_s5216" name="Equation" r:id="rId6" imgW="1714320" imgH="457200" progId="Equation.3">
                  <p:embed/>
                </p:oleObj>
              </mc:Choice>
              <mc:Fallback>
                <p:oleObj name="Equation" r:id="rId6" imgW="1714320" imgH="457200" progId="Equation.3">
                  <p:embed/>
                  <p:pic>
                    <p:nvPicPr>
                      <p:cNvPr id="0" name="Picture 4"/>
                      <p:cNvPicPr>
                        <a:picLocks noChangeAspect="1" noChangeArrowheads="1"/>
                      </p:cNvPicPr>
                      <p:nvPr/>
                    </p:nvPicPr>
                    <p:blipFill>
                      <a:blip r:embed="rId7"/>
                      <a:srcRect/>
                      <a:stretch>
                        <a:fillRect/>
                      </a:stretch>
                    </p:blipFill>
                    <p:spPr bwMode="auto">
                      <a:xfrm>
                        <a:off x="2571750" y="4202113"/>
                        <a:ext cx="3843338" cy="10207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12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4398963" y="6546850"/>
            <a:ext cx="411162" cy="311150"/>
          </a:xfrm>
          <a:prstGeom prst="rect">
            <a:avLst/>
          </a:prstGeom>
          <a:noFill/>
          <a:ln>
            <a:miter lim="800000"/>
            <a:headEnd/>
            <a:tailEnd/>
          </a:ln>
        </p:spPr>
        <p:txBody>
          <a:bodyPr/>
          <a:lstStyle/>
          <a:p>
            <a:pPr algn="r">
              <a:defRPr/>
            </a:pPr>
            <a:fld id="{9B514998-52BF-480C-ADE4-9B491A3E0ABD}" type="slidenum">
              <a:rPr lang="en-US" sz="1400">
                <a:latin typeface="+mn-lt"/>
              </a:rPr>
              <a:pPr algn="r">
                <a:defRPr/>
              </a:pPr>
              <a:t>15</a:t>
            </a:fld>
            <a:endParaRPr lang="en-US" sz="1400" dirty="0">
              <a:latin typeface="+mn-lt"/>
            </a:endParaRPr>
          </a:p>
        </p:txBody>
      </p:sp>
      <p:sp>
        <p:nvSpPr>
          <p:cNvPr id="40963" name="Rectangle 2"/>
          <p:cNvSpPr>
            <a:spLocks noGrp="1" noChangeArrowheads="1"/>
          </p:cNvSpPr>
          <p:nvPr>
            <p:ph type="title" idx="4294967295"/>
          </p:nvPr>
        </p:nvSpPr>
        <p:spPr>
          <a:xfrm>
            <a:off x="0" y="66675"/>
            <a:ext cx="9144000" cy="870303"/>
          </a:xfrm>
        </p:spPr>
        <p:txBody>
          <a:bodyPr/>
          <a:lstStyle/>
          <a:p>
            <a:pPr eaLnBrk="1" hangingPunct="1"/>
            <a:r>
              <a:rPr lang="en-US" sz="4000" b="1" dirty="0" smtClean="0"/>
              <a:t>Distribution of Measurands</a:t>
            </a:r>
          </a:p>
        </p:txBody>
      </p:sp>
      <p:sp>
        <p:nvSpPr>
          <p:cNvPr id="40964" name="Rectangle 3"/>
          <p:cNvSpPr>
            <a:spLocks noGrp="1" noChangeArrowheads="1"/>
          </p:cNvSpPr>
          <p:nvPr>
            <p:ph type="body" idx="4294967295"/>
          </p:nvPr>
        </p:nvSpPr>
        <p:spPr>
          <a:xfrm>
            <a:off x="0" y="813343"/>
            <a:ext cx="9144000" cy="4859850"/>
          </a:xfrm>
        </p:spPr>
        <p:txBody>
          <a:bodyPr/>
          <a:lstStyle/>
          <a:p>
            <a:pPr eaLnBrk="1" hangingPunct="1">
              <a:lnSpc>
                <a:spcPct val="90000"/>
              </a:lnSpc>
            </a:pPr>
            <a:r>
              <a:rPr lang="en-US" sz="2800" dirty="0" smtClean="0"/>
              <a:t>The </a:t>
            </a:r>
            <a:r>
              <a:rPr lang="en-US" sz="2800" b="1" dirty="0" smtClean="0"/>
              <a:t>estimated variance </a:t>
            </a:r>
            <a:r>
              <a:rPr lang="en-US" sz="2800" dirty="0" smtClean="0"/>
              <a:t>of the measurands is </a:t>
            </a:r>
          </a:p>
          <a:p>
            <a:pPr eaLnBrk="1" hangingPunct="1">
              <a:lnSpc>
                <a:spcPct val="90000"/>
              </a:lnSpc>
            </a:pPr>
            <a:r>
              <a:rPr lang="en-US" sz="2800" dirty="0" smtClean="0"/>
              <a:t>Assume measurands are </a:t>
            </a:r>
            <a:r>
              <a:rPr lang="en-US" sz="2800" b="1" dirty="0" smtClean="0"/>
              <a:t>lognormally distributed</a:t>
            </a:r>
          </a:p>
          <a:p>
            <a:pPr eaLnBrk="1" hangingPunct="1">
              <a:lnSpc>
                <a:spcPct val="90000"/>
              </a:lnSpc>
            </a:pPr>
            <a:r>
              <a:rPr lang="en-US" sz="2800" dirty="0" smtClean="0"/>
              <a:t>Assume the </a:t>
            </a:r>
            <a:r>
              <a:rPr lang="en-US" sz="2800" b="1" dirty="0" smtClean="0"/>
              <a:t>expectation of the measurands equals the mean of the measurements</a:t>
            </a:r>
            <a:r>
              <a:rPr lang="en-US" sz="2800" dirty="0" smtClean="0"/>
              <a:t>: </a:t>
            </a:r>
          </a:p>
          <a:p>
            <a:pPr eaLnBrk="1" hangingPunct="1">
              <a:lnSpc>
                <a:spcPct val="90000"/>
              </a:lnSpc>
            </a:pPr>
            <a:endParaRPr lang="en-US" sz="2800" dirty="0" smtClean="0"/>
          </a:p>
          <a:p>
            <a:pPr lvl="1" eaLnBrk="1" hangingPunct="1">
              <a:lnSpc>
                <a:spcPct val="90000"/>
              </a:lnSpc>
            </a:pPr>
            <a:r>
              <a:rPr lang="en-US" sz="2400" dirty="0" smtClean="0"/>
              <a:t>measurements are unbiased</a:t>
            </a:r>
          </a:p>
          <a:p>
            <a:pPr lvl="1" eaLnBrk="1" hangingPunct="1">
              <a:lnSpc>
                <a:spcPct val="90000"/>
              </a:lnSpc>
            </a:pPr>
            <a:r>
              <a:rPr lang="en-US" sz="2400" dirty="0" smtClean="0"/>
              <a:t>this assumption respects the data</a:t>
            </a:r>
          </a:p>
          <a:p>
            <a:pPr eaLnBrk="1" hangingPunct="1">
              <a:lnSpc>
                <a:spcPct val="90000"/>
              </a:lnSpc>
            </a:pPr>
            <a:r>
              <a:rPr lang="en-US" sz="2800" dirty="0" smtClean="0"/>
              <a:t>Calculate the parameters of the lognormal</a:t>
            </a:r>
          </a:p>
          <a:p>
            <a:pPr lvl="1" eaLnBrk="1" hangingPunct="1">
              <a:lnSpc>
                <a:spcPct val="90000"/>
              </a:lnSpc>
            </a:pPr>
            <a:r>
              <a:rPr lang="en-US" sz="2400" dirty="0" smtClean="0"/>
              <a:t>geometric mean</a:t>
            </a:r>
          </a:p>
          <a:p>
            <a:pPr lvl="1" eaLnBrk="1" hangingPunct="1">
              <a:lnSpc>
                <a:spcPct val="90000"/>
              </a:lnSpc>
            </a:pPr>
            <a:r>
              <a:rPr lang="en-US" sz="2400" dirty="0" smtClean="0"/>
              <a:t>geometric standard deviation </a:t>
            </a:r>
            <a:r>
              <a:rPr lang="en-US" sz="2400" i="1" dirty="0" err="1" smtClean="0"/>
              <a:t>s</a:t>
            </a:r>
            <a:r>
              <a:rPr lang="en-US" sz="2400" baseline="-25000" dirty="0" err="1" smtClean="0"/>
              <a:t>G</a:t>
            </a:r>
            <a:endParaRPr lang="en-US" sz="2400" baseline="-25000" dirty="0" smtClean="0"/>
          </a:p>
          <a:p>
            <a:pPr eaLnBrk="1" hangingPunct="1">
              <a:lnSpc>
                <a:spcPct val="90000"/>
              </a:lnSpc>
            </a:pPr>
            <a:r>
              <a:rPr lang="en-US" sz="2800" dirty="0" smtClean="0"/>
              <a:t>This is the distribution of “possibly true values”</a:t>
            </a:r>
            <a:endParaRPr lang="en-US" sz="2400" dirty="0" smtClean="0"/>
          </a:p>
        </p:txBody>
      </p:sp>
      <p:sp>
        <p:nvSpPr>
          <p:cNvPr id="5017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0177" name="Object 1"/>
          <p:cNvGraphicFramePr>
            <a:graphicFrameLocks noChangeAspect="1"/>
          </p:cNvGraphicFramePr>
          <p:nvPr>
            <p:extLst>
              <p:ext uri="{D42A27DB-BD31-4B8C-83A1-F6EECF244321}">
                <p14:modId xmlns:p14="http://schemas.microsoft.com/office/powerpoint/2010/main" val="2456443076"/>
              </p:ext>
            </p:extLst>
          </p:nvPr>
        </p:nvGraphicFramePr>
        <p:xfrm>
          <a:off x="3513138" y="2574925"/>
          <a:ext cx="1781175" cy="495300"/>
        </p:xfrm>
        <a:graphic>
          <a:graphicData uri="http://schemas.openxmlformats.org/presentationml/2006/ole">
            <mc:AlternateContent xmlns:mc="http://schemas.openxmlformats.org/markup-compatibility/2006">
              <mc:Choice xmlns:v="urn:schemas-microsoft-com:vml" Requires="v">
                <p:oleObj spid="_x0000_s50267" name="Equation" r:id="rId3" imgW="583920" imgH="203040" progId="Equation.3">
                  <p:embed/>
                </p:oleObj>
              </mc:Choice>
              <mc:Fallback>
                <p:oleObj name="Equation" r:id="rId3" imgW="583920" imgH="203040" progId="Equation.3">
                  <p:embed/>
                  <p:pic>
                    <p:nvPicPr>
                      <p:cNvPr id="0" name="Picture 1"/>
                      <p:cNvPicPr>
                        <a:picLocks noChangeAspect="1" noChangeArrowheads="1"/>
                      </p:cNvPicPr>
                      <p:nvPr/>
                    </p:nvPicPr>
                    <p:blipFill>
                      <a:blip r:embed="rId4"/>
                      <a:srcRect/>
                      <a:stretch>
                        <a:fillRect/>
                      </a:stretch>
                    </p:blipFill>
                    <p:spPr bwMode="auto">
                      <a:xfrm>
                        <a:off x="3513138" y="2574925"/>
                        <a:ext cx="1781175" cy="495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Object 2"/>
          <p:cNvGraphicFramePr>
            <a:graphicFrameLocks noChangeAspect="1"/>
          </p:cNvGraphicFramePr>
          <p:nvPr>
            <p:extLst>
              <p:ext uri="{D42A27DB-BD31-4B8C-83A1-F6EECF244321}">
                <p14:modId xmlns:p14="http://schemas.microsoft.com/office/powerpoint/2010/main" val="1033339913"/>
              </p:ext>
            </p:extLst>
          </p:nvPr>
        </p:nvGraphicFramePr>
        <p:xfrm>
          <a:off x="7002463" y="752475"/>
          <a:ext cx="971550" cy="579438"/>
        </p:xfrm>
        <a:graphic>
          <a:graphicData uri="http://schemas.openxmlformats.org/presentationml/2006/ole">
            <mc:AlternateContent xmlns:mc="http://schemas.openxmlformats.org/markup-compatibility/2006">
              <mc:Choice xmlns:v="urn:schemas-microsoft-com:vml" Requires="v">
                <p:oleObj spid="_x0000_s50268" name="Equation" r:id="rId5" imgW="406080" imgH="241200" progId="Equation.3">
                  <p:embed/>
                </p:oleObj>
              </mc:Choice>
              <mc:Fallback>
                <p:oleObj name="Equation" r:id="rId5" imgW="406080" imgH="241200" progId="Equation.3">
                  <p:embed/>
                  <p:pic>
                    <p:nvPicPr>
                      <p:cNvPr id="0" name="Picture 2"/>
                      <p:cNvPicPr>
                        <a:picLocks noChangeAspect="1" noChangeArrowheads="1"/>
                      </p:cNvPicPr>
                      <p:nvPr/>
                    </p:nvPicPr>
                    <p:blipFill>
                      <a:blip r:embed="rId6"/>
                      <a:srcRect/>
                      <a:stretch>
                        <a:fillRect/>
                      </a:stretch>
                    </p:blipFill>
                    <p:spPr bwMode="auto">
                      <a:xfrm>
                        <a:off x="7002463" y="752475"/>
                        <a:ext cx="971550" cy="579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096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964">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017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0964">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096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0964">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964">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0964">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096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4398963" y="6546850"/>
            <a:ext cx="411162" cy="311150"/>
          </a:xfrm>
          <a:prstGeom prst="rect">
            <a:avLst/>
          </a:prstGeom>
          <a:noFill/>
          <a:ln>
            <a:miter lim="800000"/>
            <a:headEnd/>
            <a:tailEnd/>
          </a:ln>
        </p:spPr>
        <p:txBody>
          <a:bodyPr/>
          <a:lstStyle/>
          <a:p>
            <a:pPr algn="r">
              <a:defRPr/>
            </a:pPr>
            <a:fld id="{9B514998-52BF-480C-ADE4-9B491A3E0ABD}" type="slidenum">
              <a:rPr lang="en-US" sz="1400">
                <a:latin typeface="+mn-lt"/>
              </a:rPr>
              <a:pPr algn="r">
                <a:defRPr/>
              </a:pPr>
              <a:t>16</a:t>
            </a:fld>
            <a:endParaRPr lang="en-US" sz="1400" dirty="0">
              <a:latin typeface="+mn-lt"/>
            </a:endParaRPr>
          </a:p>
        </p:txBody>
      </p:sp>
      <p:sp>
        <p:nvSpPr>
          <p:cNvPr id="40963" name="Rectangle 2"/>
          <p:cNvSpPr>
            <a:spLocks noGrp="1" noChangeArrowheads="1"/>
          </p:cNvSpPr>
          <p:nvPr>
            <p:ph type="title" idx="4294967295"/>
          </p:nvPr>
        </p:nvSpPr>
        <p:spPr>
          <a:xfrm>
            <a:off x="0" y="66675"/>
            <a:ext cx="9144000" cy="737997"/>
          </a:xfrm>
        </p:spPr>
        <p:txBody>
          <a:bodyPr/>
          <a:lstStyle/>
          <a:p>
            <a:pPr eaLnBrk="1" hangingPunct="1"/>
            <a:r>
              <a:rPr lang="en-US" sz="4000" b="1" dirty="0" smtClean="0"/>
              <a:t>Analysis of </a:t>
            </a:r>
            <a:r>
              <a:rPr lang="en-US" sz="4000" b="1" i="1" dirty="0" smtClean="0"/>
              <a:t>Baseline</a:t>
            </a:r>
            <a:r>
              <a:rPr lang="en-US" sz="4000" b="1" dirty="0" smtClean="0"/>
              <a:t> </a:t>
            </a:r>
            <a:r>
              <a:rPr lang="en-US" sz="4000" b="1" dirty="0" err="1" smtClean="0"/>
              <a:t>Radiobioassay</a:t>
            </a:r>
            <a:r>
              <a:rPr lang="en-US" sz="4000" b="1" dirty="0" smtClean="0"/>
              <a:t> Data</a:t>
            </a:r>
          </a:p>
        </p:txBody>
      </p:sp>
      <p:sp>
        <p:nvSpPr>
          <p:cNvPr id="40964" name="Rectangle 3"/>
          <p:cNvSpPr>
            <a:spLocks noGrp="1" noChangeArrowheads="1"/>
          </p:cNvSpPr>
          <p:nvPr>
            <p:ph type="body" idx="4294967295"/>
          </p:nvPr>
        </p:nvSpPr>
        <p:spPr>
          <a:xfrm>
            <a:off x="234950" y="816864"/>
            <a:ext cx="8716963" cy="5330466"/>
          </a:xfrm>
        </p:spPr>
        <p:txBody>
          <a:bodyPr/>
          <a:lstStyle/>
          <a:p>
            <a:pPr eaLnBrk="1" hangingPunct="1">
              <a:lnSpc>
                <a:spcPct val="90000"/>
              </a:lnSpc>
            </a:pPr>
            <a:r>
              <a:rPr lang="en-US" sz="2800" baseline="30000" dirty="0" smtClean="0"/>
              <a:t>90</a:t>
            </a:r>
            <a:r>
              <a:rPr lang="en-US" sz="2800" dirty="0" smtClean="0"/>
              <a:t>Sr:   128 baseline urine bioassays</a:t>
            </a:r>
          </a:p>
          <a:p>
            <a:pPr lvl="1" eaLnBrk="1" hangingPunct="1">
              <a:lnSpc>
                <a:spcPct val="90000"/>
              </a:lnSpc>
            </a:pPr>
            <a:r>
              <a:rPr lang="en-US" sz="2400" dirty="0" smtClean="0"/>
              <a:t>Everyone is exposed to global fallout</a:t>
            </a:r>
          </a:p>
          <a:p>
            <a:pPr lvl="1" eaLnBrk="1" hangingPunct="1">
              <a:lnSpc>
                <a:spcPct val="90000"/>
              </a:lnSpc>
            </a:pPr>
            <a:r>
              <a:rPr lang="en-US" sz="2400" dirty="0" smtClean="0"/>
              <a:t>gas proportional counter</a:t>
            </a:r>
          </a:p>
          <a:p>
            <a:pPr lvl="1" eaLnBrk="1" hangingPunct="1">
              <a:lnSpc>
                <a:spcPct val="90000"/>
              </a:lnSpc>
            </a:pPr>
            <a:r>
              <a:rPr lang="en-US" sz="2400" dirty="0" smtClean="0"/>
              <a:t>100-minute counts</a:t>
            </a:r>
          </a:p>
          <a:p>
            <a:pPr eaLnBrk="1" hangingPunct="1">
              <a:lnSpc>
                <a:spcPct val="90000"/>
              </a:lnSpc>
            </a:pPr>
            <a:r>
              <a:rPr lang="en-US" sz="2800" baseline="30000" dirty="0" smtClean="0"/>
              <a:t>137</a:t>
            </a:r>
            <a:r>
              <a:rPr lang="en-US" sz="2800" dirty="0" smtClean="0"/>
              <a:t>Cs: </a:t>
            </a:r>
            <a:r>
              <a:rPr lang="it-IT" sz="2800" dirty="0" smtClean="0"/>
              <a:t>5,337 baseline in vivo bioassays</a:t>
            </a:r>
            <a:endParaRPr lang="en-US" sz="2800" dirty="0" smtClean="0"/>
          </a:p>
          <a:p>
            <a:pPr lvl="1" eaLnBrk="1" hangingPunct="1">
              <a:lnSpc>
                <a:spcPct val="90000"/>
              </a:lnSpc>
            </a:pPr>
            <a:r>
              <a:rPr lang="en-US" sz="2400" dirty="0" smtClean="0"/>
              <a:t>Everyone is exposed to global fallout &amp; Chernobyl</a:t>
            </a:r>
          </a:p>
          <a:p>
            <a:pPr lvl="1" eaLnBrk="1" hangingPunct="1">
              <a:lnSpc>
                <a:spcPct val="90000"/>
              </a:lnSpc>
            </a:pPr>
            <a:r>
              <a:rPr lang="en-US" sz="2400" dirty="0" smtClean="0"/>
              <a:t>coaxial high-purity germanium (HPGe) scanning system </a:t>
            </a:r>
          </a:p>
          <a:p>
            <a:pPr lvl="1" eaLnBrk="1" hangingPunct="1">
              <a:lnSpc>
                <a:spcPct val="90000"/>
              </a:lnSpc>
            </a:pPr>
            <a:r>
              <a:rPr lang="en-US" sz="2400" dirty="0" smtClean="0"/>
              <a:t>10-minute scans</a:t>
            </a:r>
          </a:p>
          <a:p>
            <a:pPr eaLnBrk="1" hangingPunct="1">
              <a:lnSpc>
                <a:spcPct val="90000"/>
              </a:lnSpc>
            </a:pPr>
            <a:r>
              <a:rPr lang="en-US" sz="2800" baseline="30000" dirty="0" smtClean="0"/>
              <a:t>239+240</a:t>
            </a:r>
            <a:r>
              <a:rPr lang="en-US" sz="2800" dirty="0" smtClean="0"/>
              <a:t>Pu: 3,270 baseline urine bioassays</a:t>
            </a:r>
          </a:p>
          <a:p>
            <a:pPr lvl="1" eaLnBrk="1" hangingPunct="1">
              <a:lnSpc>
                <a:spcPct val="90000"/>
              </a:lnSpc>
            </a:pPr>
            <a:r>
              <a:rPr lang="en-US" sz="2400" dirty="0" smtClean="0"/>
              <a:t>All exposure is occupational; essentially no environmental exposure in North America</a:t>
            </a:r>
          </a:p>
          <a:p>
            <a:pPr lvl="1" eaLnBrk="1" hangingPunct="1">
              <a:lnSpc>
                <a:spcPct val="90000"/>
              </a:lnSpc>
            </a:pPr>
            <a:r>
              <a:rPr lang="en-US" sz="2400" dirty="0" smtClean="0"/>
              <a:t>α-spectrometry</a:t>
            </a:r>
          </a:p>
          <a:p>
            <a:pPr lvl="1" eaLnBrk="1" hangingPunct="1">
              <a:lnSpc>
                <a:spcPct val="90000"/>
              </a:lnSpc>
            </a:pPr>
            <a:r>
              <a:rPr lang="en-US" sz="2400" dirty="0" smtClean="0"/>
              <a:t>~2,520 minute counts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96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96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96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964">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964">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0964">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096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0964">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964">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0964">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096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t="14528"/>
          <a:stretch>
            <a:fillRect/>
          </a:stretch>
        </p:blipFill>
        <p:spPr bwMode="auto">
          <a:xfrm>
            <a:off x="4911565" y="3814354"/>
            <a:ext cx="3892737" cy="2408467"/>
          </a:xfrm>
          <a:prstGeom prst="rect">
            <a:avLst/>
          </a:prstGeom>
          <a:noFill/>
          <a:ln w="9525">
            <a:noFill/>
            <a:miter lim="800000"/>
            <a:headEnd/>
            <a:tailEnd/>
          </a:ln>
          <a:effectLst/>
        </p:spPr>
      </p:pic>
      <p:sp>
        <p:nvSpPr>
          <p:cNvPr id="6" name="TextBox 5"/>
          <p:cNvSpPr txBox="1"/>
          <p:nvPr/>
        </p:nvSpPr>
        <p:spPr>
          <a:xfrm rot="16200000">
            <a:off x="3213400" y="4253123"/>
            <a:ext cx="2860766" cy="353943"/>
          </a:xfrm>
          <a:prstGeom prst="rect">
            <a:avLst/>
          </a:prstGeom>
          <a:noFill/>
        </p:spPr>
        <p:txBody>
          <a:bodyPr wrap="square" rtlCol="0">
            <a:spAutoFit/>
          </a:bodyPr>
          <a:lstStyle/>
          <a:p>
            <a:r>
              <a:rPr lang="en-US" sz="1700" dirty="0" smtClean="0">
                <a:latin typeface="Times New Roman" pitchFamily="18" charset="0"/>
                <a:cs typeface="Times New Roman" pitchFamily="18" charset="0"/>
              </a:rPr>
              <a:t>probability density</a:t>
            </a:r>
            <a:endParaRPr lang="en-US" sz="1700" dirty="0">
              <a:latin typeface="Times New Roman" pitchFamily="18" charset="0"/>
              <a:cs typeface="Times New Roman" pitchFamily="18" charset="0"/>
            </a:endParaRPr>
          </a:p>
        </p:txBody>
      </p:sp>
      <p:sp>
        <p:nvSpPr>
          <p:cNvPr id="7" name="TextBox 6"/>
          <p:cNvSpPr txBox="1"/>
          <p:nvPr/>
        </p:nvSpPr>
        <p:spPr>
          <a:xfrm>
            <a:off x="5982725" y="6230983"/>
            <a:ext cx="2103120" cy="353943"/>
          </a:xfrm>
          <a:prstGeom prst="rect">
            <a:avLst/>
          </a:prstGeom>
          <a:noFill/>
        </p:spPr>
        <p:txBody>
          <a:bodyPr wrap="square" rtlCol="0">
            <a:spAutoFit/>
          </a:bodyPr>
          <a:lstStyle/>
          <a:p>
            <a:pPr algn="ctr"/>
            <a:r>
              <a:rPr lang="en-US" sz="1700" baseline="30000" dirty="0" smtClean="0">
                <a:latin typeface="Times New Roman" pitchFamily="18" charset="0"/>
                <a:cs typeface="Times New Roman" pitchFamily="18" charset="0"/>
              </a:rPr>
              <a:t>137</a:t>
            </a:r>
            <a:r>
              <a:rPr lang="en-US" sz="1700" dirty="0" smtClean="0">
                <a:latin typeface="Times New Roman" pitchFamily="18" charset="0"/>
                <a:cs typeface="Times New Roman" pitchFamily="18" charset="0"/>
              </a:rPr>
              <a:t>Cs (mBq/kg)</a:t>
            </a:r>
            <a:endParaRPr lang="en-US" sz="1700" dirty="0">
              <a:latin typeface="Times New Roman" pitchFamily="18" charset="0"/>
              <a:cs typeface="Times New Roman" pitchFamily="18" charset="0"/>
            </a:endParaRPr>
          </a:p>
        </p:txBody>
      </p:sp>
      <p:pic>
        <p:nvPicPr>
          <p:cNvPr id="8" name="Picture 2"/>
          <p:cNvPicPr>
            <a:picLocks noChangeAspect="1" noChangeArrowheads="1"/>
          </p:cNvPicPr>
          <p:nvPr/>
        </p:nvPicPr>
        <p:blipFill>
          <a:blip r:embed="rId3" cstate="print"/>
          <a:srcRect t="14528"/>
          <a:stretch>
            <a:fillRect/>
          </a:stretch>
        </p:blipFill>
        <p:spPr bwMode="auto">
          <a:xfrm>
            <a:off x="627639" y="3795371"/>
            <a:ext cx="3879671" cy="2429692"/>
          </a:xfrm>
          <a:prstGeom prst="rect">
            <a:avLst/>
          </a:prstGeom>
          <a:noFill/>
          <a:ln w="9525">
            <a:noFill/>
            <a:miter lim="800000"/>
            <a:headEnd/>
            <a:tailEnd/>
          </a:ln>
          <a:effectLst/>
        </p:spPr>
      </p:pic>
      <p:sp>
        <p:nvSpPr>
          <p:cNvPr id="9" name="TextBox 8"/>
          <p:cNvSpPr txBox="1"/>
          <p:nvPr/>
        </p:nvSpPr>
        <p:spPr>
          <a:xfrm>
            <a:off x="1711858" y="6225062"/>
            <a:ext cx="2103120" cy="353943"/>
          </a:xfrm>
          <a:prstGeom prst="rect">
            <a:avLst/>
          </a:prstGeom>
          <a:noFill/>
        </p:spPr>
        <p:txBody>
          <a:bodyPr wrap="square" rtlCol="0">
            <a:spAutoFit/>
          </a:bodyPr>
          <a:lstStyle/>
          <a:p>
            <a:pPr algn="ctr"/>
            <a:r>
              <a:rPr lang="en-US" sz="1700" baseline="30000" dirty="0" smtClean="0">
                <a:latin typeface="Times New Roman" pitchFamily="18" charset="0"/>
                <a:cs typeface="Times New Roman" pitchFamily="18" charset="0"/>
              </a:rPr>
              <a:t>239</a:t>
            </a:r>
            <a:r>
              <a:rPr lang="en-US" sz="1700" dirty="0" smtClean="0">
                <a:latin typeface="Times New Roman" pitchFamily="18" charset="0"/>
                <a:cs typeface="Times New Roman" pitchFamily="18" charset="0"/>
              </a:rPr>
              <a:t>Pu (µ</a:t>
            </a:r>
            <a:r>
              <a:rPr lang="en-US" sz="1700" dirty="0" err="1" smtClean="0">
                <a:latin typeface="Times New Roman" pitchFamily="18" charset="0"/>
                <a:cs typeface="Times New Roman" pitchFamily="18" charset="0"/>
              </a:rPr>
              <a:t>Bq</a:t>
            </a:r>
            <a:r>
              <a:rPr lang="en-US" sz="1700" dirty="0" smtClean="0">
                <a:latin typeface="Times New Roman" pitchFamily="18" charset="0"/>
                <a:cs typeface="Times New Roman" pitchFamily="18" charset="0"/>
              </a:rPr>
              <a:t>/sample)</a:t>
            </a:r>
            <a:endParaRPr lang="en-US" sz="1700" dirty="0">
              <a:latin typeface="Times New Roman" pitchFamily="18" charset="0"/>
              <a:cs typeface="Times New Roman" pitchFamily="18" charset="0"/>
            </a:endParaRPr>
          </a:p>
        </p:txBody>
      </p:sp>
      <p:sp>
        <p:nvSpPr>
          <p:cNvPr id="10" name="TextBox 9"/>
          <p:cNvSpPr txBox="1"/>
          <p:nvPr/>
        </p:nvSpPr>
        <p:spPr>
          <a:xfrm rot="16200000">
            <a:off x="-1057467" y="4240059"/>
            <a:ext cx="2860766" cy="353943"/>
          </a:xfrm>
          <a:prstGeom prst="rect">
            <a:avLst/>
          </a:prstGeom>
          <a:noFill/>
        </p:spPr>
        <p:txBody>
          <a:bodyPr wrap="square" rtlCol="0">
            <a:spAutoFit/>
          </a:bodyPr>
          <a:lstStyle/>
          <a:p>
            <a:r>
              <a:rPr lang="en-US" sz="1700" dirty="0" smtClean="0">
                <a:latin typeface="Times New Roman" pitchFamily="18" charset="0"/>
                <a:cs typeface="Times New Roman" pitchFamily="18" charset="0"/>
              </a:rPr>
              <a:t>probability density</a:t>
            </a:r>
            <a:endParaRPr lang="en-US" sz="1700" dirty="0">
              <a:latin typeface="Times New Roman" pitchFamily="18" charset="0"/>
              <a:cs typeface="Times New Roman" pitchFamily="18" charset="0"/>
            </a:endParaRPr>
          </a:p>
        </p:txBody>
      </p:sp>
      <p:pic>
        <p:nvPicPr>
          <p:cNvPr id="11" name="Picture 2"/>
          <p:cNvPicPr>
            <a:picLocks noChangeAspect="1" noChangeArrowheads="1"/>
          </p:cNvPicPr>
          <p:nvPr/>
        </p:nvPicPr>
        <p:blipFill>
          <a:blip r:embed="rId4" cstate="print"/>
          <a:srcRect t="14313"/>
          <a:stretch>
            <a:fillRect/>
          </a:stretch>
        </p:blipFill>
        <p:spPr bwMode="auto">
          <a:xfrm>
            <a:off x="4972460" y="710140"/>
            <a:ext cx="3831909" cy="2434590"/>
          </a:xfrm>
          <a:prstGeom prst="rect">
            <a:avLst/>
          </a:prstGeom>
          <a:noFill/>
          <a:ln w="9525">
            <a:noFill/>
            <a:miter lim="800000"/>
            <a:headEnd/>
            <a:tailEnd/>
          </a:ln>
          <a:effectLst/>
        </p:spPr>
      </p:pic>
      <p:sp>
        <p:nvSpPr>
          <p:cNvPr id="12" name="TextBox 11"/>
          <p:cNvSpPr txBox="1"/>
          <p:nvPr/>
        </p:nvSpPr>
        <p:spPr>
          <a:xfrm rot="16200000">
            <a:off x="3226530" y="1161970"/>
            <a:ext cx="2860766" cy="353943"/>
          </a:xfrm>
          <a:prstGeom prst="rect">
            <a:avLst/>
          </a:prstGeom>
          <a:noFill/>
        </p:spPr>
        <p:txBody>
          <a:bodyPr wrap="square" rtlCol="0">
            <a:spAutoFit/>
          </a:bodyPr>
          <a:lstStyle/>
          <a:p>
            <a:r>
              <a:rPr lang="en-US" sz="1700" dirty="0" smtClean="0">
                <a:latin typeface="Times New Roman" pitchFamily="18" charset="0"/>
                <a:cs typeface="Times New Roman" pitchFamily="18" charset="0"/>
              </a:rPr>
              <a:t>probability density</a:t>
            </a:r>
            <a:endParaRPr lang="en-US" sz="1700" dirty="0">
              <a:latin typeface="Times New Roman" pitchFamily="18" charset="0"/>
              <a:cs typeface="Times New Roman" pitchFamily="18" charset="0"/>
            </a:endParaRPr>
          </a:p>
        </p:txBody>
      </p:sp>
      <p:sp>
        <p:nvSpPr>
          <p:cNvPr id="13" name="TextBox 12"/>
          <p:cNvSpPr txBox="1"/>
          <p:nvPr/>
        </p:nvSpPr>
        <p:spPr>
          <a:xfrm>
            <a:off x="5995855" y="3139830"/>
            <a:ext cx="2103120" cy="353943"/>
          </a:xfrm>
          <a:prstGeom prst="rect">
            <a:avLst/>
          </a:prstGeom>
          <a:noFill/>
        </p:spPr>
        <p:txBody>
          <a:bodyPr wrap="square" rtlCol="0">
            <a:spAutoFit/>
          </a:bodyPr>
          <a:lstStyle/>
          <a:p>
            <a:pPr algn="ctr"/>
            <a:r>
              <a:rPr lang="en-US" sz="1700" baseline="30000" dirty="0" smtClean="0">
                <a:latin typeface="Times New Roman" pitchFamily="18" charset="0"/>
                <a:cs typeface="Times New Roman" pitchFamily="18" charset="0"/>
              </a:rPr>
              <a:t>90</a:t>
            </a:r>
            <a:r>
              <a:rPr lang="en-US" sz="1700" dirty="0" smtClean="0">
                <a:latin typeface="Times New Roman" pitchFamily="18" charset="0"/>
                <a:cs typeface="Times New Roman" pitchFamily="18" charset="0"/>
              </a:rPr>
              <a:t>Sr (mBq/day)</a:t>
            </a:r>
            <a:endParaRPr lang="en-US" sz="1700" dirty="0">
              <a:latin typeface="Times New Roman" pitchFamily="18" charset="0"/>
              <a:cs typeface="Times New Roman" pitchFamily="18" charset="0"/>
            </a:endParaRPr>
          </a:p>
        </p:txBody>
      </p:sp>
      <p:sp>
        <p:nvSpPr>
          <p:cNvPr id="14" name="Rectangle 2"/>
          <p:cNvSpPr txBox="1">
            <a:spLocks noChangeArrowheads="1"/>
          </p:cNvSpPr>
          <p:nvPr/>
        </p:nvSpPr>
        <p:spPr>
          <a:xfrm>
            <a:off x="190005" y="106881"/>
            <a:ext cx="4298868" cy="2410690"/>
          </a:xfrm>
          <a:prstGeom prst="rect">
            <a:avLst/>
          </a:prstGeom>
        </p:spPr>
        <p:txBody>
          <a:bodyPr vert="horz" lIns="91440" tIns="45720" rIns="91440" bIns="45720" rtlCol="0" anchor="ctr">
            <a:normAutofit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The “Everybody” Probability Density Function (PDF): </a:t>
            </a:r>
            <a:br>
              <a:rPr kumimoji="0" lang="en-US" sz="3200" b="1"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br>
            <a:r>
              <a:rPr kumimoji="0" lang="en-US" sz="3200" b="1"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A Distribution of Possibly True Values</a:t>
            </a:r>
          </a:p>
        </p:txBody>
      </p:sp>
      <p:sp>
        <p:nvSpPr>
          <p:cNvPr id="19" name="Rectangle 3"/>
          <p:cNvSpPr txBox="1">
            <a:spLocks noChangeArrowheads="1"/>
          </p:cNvSpPr>
          <p:nvPr/>
        </p:nvSpPr>
        <p:spPr bwMode="auto">
          <a:xfrm>
            <a:off x="42864" y="2660081"/>
            <a:ext cx="4445877" cy="7952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sz="2800" b="0" i="0" u="none" strike="noStrike" kern="0" cap="none" spc="0" normalizeH="0" baseline="0" noProof="0" dirty="0" smtClean="0">
                <a:ln>
                  <a:noFill/>
                </a:ln>
                <a:solidFill>
                  <a:schemeClr val="tx1"/>
                </a:solidFill>
                <a:effectLst/>
                <a:uLnTx/>
                <a:uFillTx/>
                <a:latin typeface="+mn-lt"/>
              </a:rPr>
              <a:t>Histogram and PDF have identical arithmetic means</a:t>
            </a:r>
          </a:p>
        </p:txBody>
      </p:sp>
      <p:sp>
        <p:nvSpPr>
          <p:cNvPr id="20" name="TextBox 19"/>
          <p:cNvSpPr txBox="1"/>
          <p:nvPr/>
        </p:nvSpPr>
        <p:spPr>
          <a:xfrm>
            <a:off x="5236616" y="1098659"/>
            <a:ext cx="1307060" cy="707886"/>
          </a:xfrm>
          <a:prstGeom prst="rect">
            <a:avLst/>
          </a:prstGeom>
          <a:noFill/>
        </p:spPr>
        <p:txBody>
          <a:bodyPr wrap="square" rtlCol="0">
            <a:spAutoFit/>
          </a:bodyPr>
          <a:lstStyle/>
          <a:p>
            <a:r>
              <a:rPr lang="en-US" sz="2000" dirty="0" smtClean="0">
                <a:solidFill>
                  <a:srgbClr val="00FF00"/>
                </a:solidFill>
                <a:latin typeface="+mn-lt"/>
              </a:rPr>
              <a:t>Histogram of data</a:t>
            </a:r>
          </a:p>
        </p:txBody>
      </p:sp>
      <p:cxnSp>
        <p:nvCxnSpPr>
          <p:cNvPr id="22" name="Straight Arrow Connector 21"/>
          <p:cNvCxnSpPr>
            <a:stCxn id="20" idx="2"/>
          </p:cNvCxnSpPr>
          <p:nvPr/>
        </p:nvCxnSpPr>
        <p:spPr>
          <a:xfrm rot="16200000" flipH="1">
            <a:off x="5748583" y="1948108"/>
            <a:ext cx="708055" cy="424928"/>
          </a:xfrm>
          <a:prstGeom prst="straightConnector1">
            <a:avLst/>
          </a:prstGeom>
          <a:ln w="25400">
            <a:solidFill>
              <a:srgbClr val="00FF00"/>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498803" y="698609"/>
            <a:ext cx="1307060" cy="646331"/>
          </a:xfrm>
          <a:prstGeom prst="rect">
            <a:avLst/>
          </a:prstGeom>
          <a:noFill/>
        </p:spPr>
        <p:txBody>
          <a:bodyPr wrap="square" rtlCol="0">
            <a:spAutoFit/>
          </a:bodyPr>
          <a:lstStyle/>
          <a:p>
            <a:r>
              <a:rPr lang="en-US" sz="1800" dirty="0" smtClean="0">
                <a:solidFill>
                  <a:srgbClr val="FF0000"/>
                </a:solidFill>
                <a:latin typeface="+mn-lt"/>
              </a:rPr>
              <a:t>PDF of measurands</a:t>
            </a:r>
          </a:p>
        </p:txBody>
      </p:sp>
      <p:cxnSp>
        <p:nvCxnSpPr>
          <p:cNvPr id="25" name="Straight Arrow Connector 24"/>
          <p:cNvCxnSpPr/>
          <p:nvPr/>
        </p:nvCxnSpPr>
        <p:spPr>
          <a:xfrm rot="10800000" flipV="1">
            <a:off x="7043741" y="1000125"/>
            <a:ext cx="490534" cy="43339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P spid="12" grpId="0"/>
      <p:bldP spid="13" grpId="0"/>
      <p:bldP spid="19" grpId="1" build="allAtOnce"/>
      <p:bldP spid="20" grpId="0"/>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4398963" y="6546850"/>
            <a:ext cx="411162" cy="311150"/>
          </a:xfrm>
          <a:prstGeom prst="rect">
            <a:avLst/>
          </a:prstGeom>
          <a:noFill/>
          <a:ln>
            <a:miter lim="800000"/>
            <a:headEnd/>
            <a:tailEnd/>
          </a:ln>
        </p:spPr>
        <p:txBody>
          <a:bodyPr/>
          <a:lstStyle/>
          <a:p>
            <a:pPr algn="r">
              <a:defRPr/>
            </a:pPr>
            <a:fld id="{9B514998-52BF-480C-ADE4-9B491A3E0ABD}" type="slidenum">
              <a:rPr lang="en-US" sz="1400">
                <a:latin typeface="+mn-lt"/>
              </a:rPr>
              <a:pPr algn="r">
                <a:defRPr/>
              </a:pPr>
              <a:t>18</a:t>
            </a:fld>
            <a:endParaRPr lang="en-US" sz="1400" dirty="0">
              <a:latin typeface="+mn-lt"/>
            </a:endParaRPr>
          </a:p>
        </p:txBody>
      </p:sp>
      <p:sp>
        <p:nvSpPr>
          <p:cNvPr id="40963" name="Rectangle 2"/>
          <p:cNvSpPr>
            <a:spLocks noGrp="1" noChangeArrowheads="1"/>
          </p:cNvSpPr>
          <p:nvPr>
            <p:ph type="title" idx="4294967295"/>
          </p:nvPr>
        </p:nvSpPr>
        <p:spPr>
          <a:xfrm>
            <a:off x="0" y="66675"/>
            <a:ext cx="9144000" cy="1093788"/>
          </a:xfrm>
        </p:spPr>
        <p:txBody>
          <a:bodyPr/>
          <a:lstStyle/>
          <a:p>
            <a:pPr eaLnBrk="1" hangingPunct="1"/>
            <a:r>
              <a:rPr lang="en-US" sz="4000" b="1" dirty="0" smtClean="0"/>
              <a:t>Probability Distributions </a:t>
            </a:r>
            <a:br>
              <a:rPr lang="en-US" sz="4000" b="1" dirty="0" smtClean="0"/>
            </a:br>
            <a:r>
              <a:rPr lang="en-US" sz="4000" b="1" dirty="0" smtClean="0"/>
              <a:t>for </a:t>
            </a:r>
            <a:r>
              <a:rPr lang="en-US" sz="4000" b="1" i="1" dirty="0" smtClean="0"/>
              <a:t>Individual</a:t>
            </a:r>
            <a:r>
              <a:rPr lang="en-US" sz="4000" b="1" dirty="0" smtClean="0"/>
              <a:t> Measurands</a:t>
            </a:r>
          </a:p>
        </p:txBody>
      </p:sp>
      <p:sp>
        <p:nvSpPr>
          <p:cNvPr id="40964" name="Rectangle 3"/>
          <p:cNvSpPr>
            <a:spLocks noGrp="1" noChangeArrowheads="1"/>
          </p:cNvSpPr>
          <p:nvPr>
            <p:ph type="body" idx="4294967295"/>
          </p:nvPr>
        </p:nvSpPr>
        <p:spPr>
          <a:xfrm>
            <a:off x="234950" y="1253614"/>
            <a:ext cx="8716963" cy="4859850"/>
          </a:xfrm>
        </p:spPr>
        <p:txBody>
          <a:bodyPr/>
          <a:lstStyle/>
          <a:p>
            <a:pPr eaLnBrk="1" hangingPunct="1">
              <a:lnSpc>
                <a:spcPct val="90000"/>
              </a:lnSpc>
            </a:pPr>
            <a:r>
              <a:rPr lang="en-US" sz="2800" dirty="0" smtClean="0"/>
              <a:t>Now that we have the lognormal PDF of all measurands, what can we say about </a:t>
            </a:r>
            <a:r>
              <a:rPr lang="en-US" sz="2800" i="1" dirty="0" smtClean="0"/>
              <a:t>individual</a:t>
            </a:r>
            <a:r>
              <a:rPr lang="en-US" sz="2800" dirty="0" smtClean="0"/>
              <a:t> measurands?</a:t>
            </a:r>
          </a:p>
          <a:p>
            <a:pPr eaLnBrk="1" hangingPunct="1">
              <a:lnSpc>
                <a:spcPct val="90000"/>
              </a:lnSpc>
            </a:pPr>
            <a:r>
              <a:rPr lang="en-US" sz="2800" dirty="0" smtClean="0"/>
              <a:t>Each individual’s measurand is somewhere within the population of measurands</a:t>
            </a:r>
            <a:endParaRPr lang="en-US" sz="2400" dirty="0" smtClean="0"/>
          </a:p>
          <a:p>
            <a:pPr eaLnBrk="1" hangingPunct="1">
              <a:lnSpc>
                <a:spcPct val="90000"/>
              </a:lnSpc>
            </a:pPr>
            <a:r>
              <a:rPr lang="en-US" sz="2800" dirty="0" smtClean="0"/>
              <a:t>We now assume that each </a:t>
            </a:r>
            <a:r>
              <a:rPr lang="en-US" sz="2800" i="1" dirty="0" smtClean="0"/>
              <a:t>m</a:t>
            </a:r>
            <a:r>
              <a:rPr lang="en-US" sz="2800" i="1" baseline="-25000" dirty="0" smtClean="0"/>
              <a:t>i</a:t>
            </a:r>
            <a:r>
              <a:rPr lang="en-US" sz="2800" dirty="0" smtClean="0"/>
              <a:t>, </a:t>
            </a:r>
            <a:r>
              <a:rPr lang="en-US" sz="2800" i="1" dirty="0" err="1" smtClean="0"/>
              <a:t>u</a:t>
            </a:r>
            <a:r>
              <a:rPr lang="en-US" sz="2800" i="1" baseline="-25000" dirty="0" err="1" smtClean="0"/>
              <a:t>i</a:t>
            </a:r>
            <a:r>
              <a:rPr lang="en-US" sz="2800" dirty="0" smtClean="0"/>
              <a:t> pair is the mean and standard deviation of the Normal “likelihood” PDF for individual </a:t>
            </a:r>
            <a:r>
              <a:rPr lang="en-US" sz="2800" i="1" dirty="0" smtClean="0"/>
              <a:t>i</a:t>
            </a:r>
            <a:endParaRPr lang="en-US" sz="2800" dirty="0" smtClean="0"/>
          </a:p>
          <a:p>
            <a:pPr eaLnBrk="1" hangingPunct="1">
              <a:lnSpc>
                <a:spcPct val="90000"/>
              </a:lnSpc>
            </a:pPr>
            <a:r>
              <a:rPr lang="en-US" sz="2800" dirty="0" smtClean="0"/>
              <a:t>Assume the </a:t>
            </a:r>
            <a:r>
              <a:rPr lang="en-US" sz="2800" i="1" dirty="0" err="1" smtClean="0"/>
              <a:t>i</a:t>
            </a:r>
            <a:r>
              <a:rPr lang="en-US" sz="2800" baseline="30000" dirty="0" err="1" smtClean="0"/>
              <a:t>th</a:t>
            </a:r>
            <a:r>
              <a:rPr lang="en-US" sz="2800" dirty="0" smtClean="0"/>
              <a:t> measurement was the last one made in the population</a:t>
            </a:r>
          </a:p>
          <a:p>
            <a:pPr lvl="1" eaLnBrk="1" hangingPunct="1">
              <a:lnSpc>
                <a:spcPct val="90000"/>
              </a:lnSpc>
            </a:pPr>
            <a:r>
              <a:rPr lang="en-US" sz="2400" dirty="0" smtClean="0"/>
              <a:t>When the </a:t>
            </a:r>
            <a:r>
              <a:rPr lang="en-US" sz="2400" i="1" dirty="0" err="1" smtClean="0"/>
              <a:t>i</a:t>
            </a:r>
            <a:r>
              <a:rPr lang="en-US" sz="2400" baseline="30000" dirty="0" err="1" smtClean="0"/>
              <a:t>th</a:t>
            </a:r>
            <a:r>
              <a:rPr lang="en-US" sz="2400" dirty="0" smtClean="0"/>
              <a:t> measurement was made, the other </a:t>
            </a:r>
            <a:r>
              <a:rPr lang="en-US" sz="2400" i="1" dirty="0" smtClean="0"/>
              <a:t>M</a:t>
            </a:r>
            <a:r>
              <a:rPr lang="en-US" sz="2400" dirty="0" smtClean="0">
                <a:sym typeface="Symbol"/>
              </a:rPr>
              <a:t>1 </a:t>
            </a:r>
            <a:r>
              <a:rPr lang="en-US" sz="2400" i="1" dirty="0" smtClean="0">
                <a:sym typeface="Symbol"/>
              </a:rPr>
              <a:t>m</a:t>
            </a:r>
            <a:r>
              <a:rPr lang="en-US" sz="2400" dirty="0" smtClean="0">
                <a:sym typeface="Symbol"/>
              </a:rPr>
              <a:t> </a:t>
            </a:r>
            <a:r>
              <a:rPr lang="en-US" sz="2400" dirty="0" smtClean="0">
                <a:sym typeface="Symbol"/>
              </a:rPr>
              <a:t>and </a:t>
            </a:r>
            <a:r>
              <a:rPr lang="en-US" sz="2400" i="1" dirty="0" smtClean="0">
                <a:sym typeface="Symbol"/>
              </a:rPr>
              <a:t>u</a:t>
            </a:r>
            <a:r>
              <a:rPr lang="en-US" sz="2400" dirty="0" smtClean="0">
                <a:sym typeface="Symbol"/>
              </a:rPr>
              <a:t> values were known</a:t>
            </a:r>
          </a:p>
          <a:p>
            <a:pPr eaLnBrk="1" hangingPunct="1">
              <a:lnSpc>
                <a:spcPct val="90000"/>
              </a:lnSpc>
            </a:pPr>
            <a:r>
              <a:rPr lang="en-US" sz="2800" dirty="0" smtClean="0">
                <a:sym typeface="Symbol"/>
              </a:rPr>
              <a:t>Use this with Bayes’s theorem</a:t>
            </a:r>
          </a:p>
        </p:txBody>
      </p:sp>
    </p:spTree>
    <p:extLst>
      <p:ext uri="{BB962C8B-B14F-4D97-AF65-F5344CB8AC3E}">
        <p14:creationId xmlns:p14="http://schemas.microsoft.com/office/powerpoint/2010/main" val="28806815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96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96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0964">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0964">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096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4398963" y="6546850"/>
            <a:ext cx="411162" cy="311150"/>
          </a:xfrm>
          <a:prstGeom prst="rect">
            <a:avLst/>
          </a:prstGeom>
          <a:noFill/>
          <a:ln>
            <a:miter lim="800000"/>
            <a:headEnd/>
            <a:tailEnd/>
          </a:ln>
        </p:spPr>
        <p:txBody>
          <a:bodyPr/>
          <a:lstStyle/>
          <a:p>
            <a:pPr algn="r">
              <a:defRPr/>
            </a:pPr>
            <a:fld id="{9B514998-52BF-480C-ADE4-9B491A3E0ABD}" type="slidenum">
              <a:rPr lang="en-US" sz="1400">
                <a:latin typeface="+mn-lt"/>
              </a:rPr>
              <a:pPr algn="r">
                <a:defRPr/>
              </a:pPr>
              <a:t>19</a:t>
            </a:fld>
            <a:endParaRPr lang="en-US" sz="1400" dirty="0">
              <a:latin typeface="+mn-lt"/>
            </a:endParaRPr>
          </a:p>
        </p:txBody>
      </p:sp>
      <p:sp>
        <p:nvSpPr>
          <p:cNvPr id="40963" name="Rectangle 2"/>
          <p:cNvSpPr>
            <a:spLocks noGrp="1" noChangeArrowheads="1"/>
          </p:cNvSpPr>
          <p:nvPr>
            <p:ph type="title" idx="4294967295"/>
          </p:nvPr>
        </p:nvSpPr>
        <p:spPr>
          <a:xfrm>
            <a:off x="0" y="66675"/>
            <a:ext cx="9144000" cy="1093788"/>
          </a:xfrm>
        </p:spPr>
        <p:txBody>
          <a:bodyPr/>
          <a:lstStyle/>
          <a:p>
            <a:pPr eaLnBrk="1" hangingPunct="1"/>
            <a:r>
              <a:rPr lang="en-US" sz="4000" b="1" dirty="0" smtClean="0"/>
              <a:t>The Bayesian Approach to Assigning Possibly True Results to Individuals</a:t>
            </a:r>
          </a:p>
        </p:txBody>
      </p:sp>
      <p:sp>
        <p:nvSpPr>
          <p:cNvPr id="40964" name="Rectangle 3"/>
          <p:cNvSpPr>
            <a:spLocks noGrp="1" noChangeArrowheads="1"/>
          </p:cNvSpPr>
          <p:nvPr>
            <p:ph type="body" idx="4294967295"/>
          </p:nvPr>
        </p:nvSpPr>
        <p:spPr>
          <a:xfrm>
            <a:off x="234950" y="1253614"/>
            <a:ext cx="8716963" cy="4859850"/>
          </a:xfrm>
        </p:spPr>
        <p:txBody>
          <a:bodyPr/>
          <a:lstStyle/>
          <a:p>
            <a:pPr eaLnBrk="1" hangingPunct="1">
              <a:lnSpc>
                <a:spcPct val="90000"/>
              </a:lnSpc>
            </a:pPr>
            <a:endParaRPr lang="en-US" sz="2800" dirty="0" smtClean="0"/>
          </a:p>
          <a:p>
            <a:pPr eaLnBrk="1" hangingPunct="1">
              <a:lnSpc>
                <a:spcPct val="90000"/>
              </a:lnSpc>
            </a:pPr>
            <a:endParaRPr lang="en-US" sz="2800" dirty="0" smtClean="0"/>
          </a:p>
          <a:p>
            <a:pPr eaLnBrk="1" hangingPunct="1">
              <a:lnSpc>
                <a:spcPct val="90000"/>
              </a:lnSpc>
            </a:pPr>
            <a:endParaRPr lang="en-US" sz="2800" dirty="0" smtClean="0"/>
          </a:p>
          <a:p>
            <a:pPr eaLnBrk="1" hangingPunct="1">
              <a:lnSpc>
                <a:spcPct val="90000"/>
              </a:lnSpc>
              <a:buNone/>
            </a:pPr>
            <a:endParaRPr lang="en-US" sz="2800" dirty="0" smtClean="0"/>
          </a:p>
        </p:txBody>
      </p:sp>
      <p:sp>
        <p:nvSpPr>
          <p:cNvPr id="10854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8545" name="Object 1"/>
          <p:cNvGraphicFramePr>
            <a:graphicFrameLocks noChangeAspect="1"/>
          </p:cNvGraphicFramePr>
          <p:nvPr/>
        </p:nvGraphicFramePr>
        <p:xfrm>
          <a:off x="1072896" y="1403341"/>
          <a:ext cx="6871183" cy="1082675"/>
        </p:xfrm>
        <a:graphic>
          <a:graphicData uri="http://schemas.openxmlformats.org/presentationml/2006/ole">
            <mc:AlternateContent xmlns:mc="http://schemas.openxmlformats.org/markup-compatibility/2006">
              <mc:Choice xmlns:v="urn:schemas-microsoft-com:vml" Requires="v">
                <p:oleObj spid="_x0000_s65547" name="Equation" r:id="rId3" imgW="2184120" imgH="342720" progId="Equation.3">
                  <p:embed/>
                </p:oleObj>
              </mc:Choice>
              <mc:Fallback>
                <p:oleObj name="Equation" r:id="rId3" imgW="2184120" imgH="34272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2896" y="1403341"/>
                        <a:ext cx="6871183" cy="1082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30052" name="Picture 4" descr="http://upload.wikimedia.org/wikipedia/en/thumb/d/d4/Thomas_Bayes.gif/300px-Thomas_Bayes.gif">
            <a:hlinkClick r:id="rId5" tooltip="The correct identification of this portrait has been questioned [1]"/>
          </p:cNvPr>
          <p:cNvPicPr>
            <a:picLocks noChangeAspect="1" noChangeArrowheads="1"/>
          </p:cNvPicPr>
          <p:nvPr/>
        </p:nvPicPr>
        <p:blipFill>
          <a:blip r:embed="rId6" cstate="print"/>
          <a:srcRect/>
          <a:stretch>
            <a:fillRect/>
          </a:stretch>
        </p:blipFill>
        <p:spPr bwMode="auto">
          <a:xfrm>
            <a:off x="3141673" y="2659054"/>
            <a:ext cx="2857500" cy="3067050"/>
          </a:xfrm>
          <a:prstGeom prst="rect">
            <a:avLst/>
          </a:prstGeom>
          <a:noFill/>
        </p:spPr>
      </p:pic>
      <p:sp>
        <p:nvSpPr>
          <p:cNvPr id="9" name="TextBox 8"/>
          <p:cNvSpPr txBox="1"/>
          <p:nvPr/>
        </p:nvSpPr>
        <p:spPr>
          <a:xfrm>
            <a:off x="2743214" y="5857867"/>
            <a:ext cx="3619902" cy="461665"/>
          </a:xfrm>
          <a:prstGeom prst="rect">
            <a:avLst/>
          </a:prstGeom>
          <a:noFill/>
        </p:spPr>
        <p:txBody>
          <a:bodyPr wrap="none" rtlCol="0">
            <a:spAutoFit/>
          </a:bodyPr>
          <a:lstStyle/>
          <a:p>
            <a:r>
              <a:rPr lang="en-US" sz="2400" dirty="0" smtClean="0">
                <a:latin typeface="+mj-lt"/>
              </a:rPr>
              <a:t>Thomas </a:t>
            </a:r>
            <a:r>
              <a:rPr lang="en-US" sz="2400" dirty="0" err="1" smtClean="0">
                <a:latin typeface="+mj-lt"/>
              </a:rPr>
              <a:t>Bayes</a:t>
            </a:r>
            <a:r>
              <a:rPr lang="en-US" sz="2400" dirty="0" smtClean="0">
                <a:latin typeface="+mj-lt"/>
              </a:rPr>
              <a:t> 1702 – 1761</a:t>
            </a:r>
          </a:p>
        </p:txBody>
      </p:sp>
    </p:spTree>
    <p:extLst>
      <p:ext uri="{BB962C8B-B14F-4D97-AF65-F5344CB8AC3E}">
        <p14:creationId xmlns:p14="http://schemas.microsoft.com/office/powerpoint/2010/main" val="3694109917"/>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4398963" y="6546850"/>
            <a:ext cx="411162" cy="311150"/>
          </a:xfrm>
          <a:prstGeom prst="rect">
            <a:avLst/>
          </a:prstGeom>
          <a:noFill/>
          <a:ln>
            <a:miter lim="800000"/>
            <a:headEnd/>
            <a:tailEnd/>
          </a:ln>
        </p:spPr>
        <p:txBody>
          <a:bodyPr/>
          <a:lstStyle/>
          <a:p>
            <a:pPr algn="r">
              <a:defRPr/>
            </a:pPr>
            <a:fld id="{9B514998-52BF-480C-ADE4-9B491A3E0ABD}" type="slidenum">
              <a:rPr lang="en-US" sz="1400">
                <a:latin typeface="+mn-lt"/>
              </a:rPr>
              <a:pPr algn="r">
                <a:defRPr/>
              </a:pPr>
              <a:t>20</a:t>
            </a:fld>
            <a:endParaRPr lang="en-US" sz="1400" dirty="0">
              <a:latin typeface="+mn-lt"/>
            </a:endParaRPr>
          </a:p>
        </p:txBody>
      </p:sp>
      <p:sp>
        <p:nvSpPr>
          <p:cNvPr id="40963" name="Rectangle 2"/>
          <p:cNvSpPr>
            <a:spLocks noGrp="1" noChangeArrowheads="1"/>
          </p:cNvSpPr>
          <p:nvPr>
            <p:ph type="title" idx="4294967295"/>
          </p:nvPr>
        </p:nvSpPr>
        <p:spPr>
          <a:xfrm>
            <a:off x="0" y="66675"/>
            <a:ext cx="9144000" cy="737997"/>
          </a:xfrm>
        </p:spPr>
        <p:txBody>
          <a:bodyPr/>
          <a:lstStyle/>
          <a:p>
            <a:pPr eaLnBrk="1" hangingPunct="1"/>
            <a:r>
              <a:rPr lang="en-US" sz="4000" b="1" dirty="0" smtClean="0"/>
              <a:t>Bayesian Method for Individuals</a:t>
            </a:r>
          </a:p>
        </p:txBody>
      </p:sp>
      <p:sp>
        <p:nvSpPr>
          <p:cNvPr id="40964" name="Rectangle 3"/>
          <p:cNvSpPr>
            <a:spLocks noGrp="1" noChangeArrowheads="1"/>
          </p:cNvSpPr>
          <p:nvPr>
            <p:ph type="body" idx="4294967295"/>
          </p:nvPr>
        </p:nvSpPr>
        <p:spPr>
          <a:xfrm>
            <a:off x="234950" y="816864"/>
            <a:ext cx="8716963" cy="5330466"/>
          </a:xfrm>
        </p:spPr>
        <p:txBody>
          <a:bodyPr/>
          <a:lstStyle/>
          <a:p>
            <a:pPr eaLnBrk="1" hangingPunct="1">
              <a:lnSpc>
                <a:spcPct val="90000"/>
              </a:lnSpc>
            </a:pPr>
            <a:r>
              <a:rPr lang="en-US" sz="2800" dirty="0" smtClean="0"/>
              <a:t>Instead of the “everybody” PDF, the </a:t>
            </a:r>
            <a:r>
              <a:rPr lang="en-US" sz="2800" b="1" dirty="0" smtClean="0"/>
              <a:t>“</a:t>
            </a:r>
            <a:r>
              <a:rPr lang="en-US" sz="2800" b="1" dirty="0" smtClean="0"/>
              <a:t>everybody </a:t>
            </a:r>
            <a:r>
              <a:rPr lang="en-US" sz="2800" b="1" dirty="0" smtClean="0"/>
              <a:t>else” </a:t>
            </a:r>
            <a:r>
              <a:rPr lang="en-US" sz="2800" dirty="0" smtClean="0"/>
              <a:t>PDF is used as the </a:t>
            </a:r>
            <a:r>
              <a:rPr lang="en-US" sz="2800" b="1" dirty="0" smtClean="0"/>
              <a:t>prior</a:t>
            </a:r>
            <a:r>
              <a:rPr lang="en-US" sz="2800" dirty="0" smtClean="0"/>
              <a:t> for each individual</a:t>
            </a:r>
          </a:p>
          <a:p>
            <a:pPr eaLnBrk="1" hangingPunct="1">
              <a:lnSpc>
                <a:spcPct val="90000"/>
              </a:lnSpc>
            </a:pPr>
            <a:r>
              <a:rPr lang="en-US" sz="2800" dirty="0" smtClean="0"/>
              <a:t>Each individual’s </a:t>
            </a:r>
            <a:r>
              <a:rPr lang="en-US" sz="2800" b="1" dirty="0" smtClean="0"/>
              <a:t>likelihood </a:t>
            </a:r>
            <a:r>
              <a:rPr lang="en-US" sz="2800" dirty="0" smtClean="0"/>
              <a:t>is a </a:t>
            </a:r>
            <a:r>
              <a:rPr lang="en-US" sz="2800" b="1" dirty="0" smtClean="0"/>
              <a:t>normal distribution </a:t>
            </a:r>
            <a:r>
              <a:rPr lang="en-US" sz="2800" dirty="0" smtClean="0"/>
              <a:t>with mean </a:t>
            </a:r>
            <a:r>
              <a:rPr lang="en-US" sz="2800" i="1" dirty="0" smtClean="0"/>
              <a:t>m</a:t>
            </a:r>
            <a:r>
              <a:rPr lang="en-US" sz="2800" i="1" baseline="-25000" dirty="0" smtClean="0"/>
              <a:t>i</a:t>
            </a:r>
            <a:r>
              <a:rPr lang="en-US" sz="2800" dirty="0" smtClean="0"/>
              <a:t> </a:t>
            </a:r>
            <a:r>
              <a:rPr lang="en-US" sz="2800" dirty="0" smtClean="0"/>
              <a:t>and standard deviation </a:t>
            </a:r>
            <a:r>
              <a:rPr lang="en-US" sz="2800" i="1" dirty="0" err="1" smtClean="0"/>
              <a:t>u</a:t>
            </a:r>
            <a:r>
              <a:rPr lang="en-US" sz="2800" i="1" baseline="-25000" dirty="0" err="1" smtClean="0"/>
              <a:t>i</a:t>
            </a:r>
            <a:endParaRPr lang="en-US" sz="2800" i="1" baseline="-25000" dirty="0" smtClean="0"/>
          </a:p>
          <a:p>
            <a:pPr eaLnBrk="1" hangingPunct="1">
              <a:lnSpc>
                <a:spcPct val="90000"/>
              </a:lnSpc>
            </a:pPr>
            <a:r>
              <a:rPr lang="en-US" sz="2800" dirty="0" smtClean="0"/>
              <a:t>Using Bayes’s theorem, we developed a method to derive a </a:t>
            </a:r>
            <a:r>
              <a:rPr lang="en-US" sz="2800" b="1" dirty="0" smtClean="0"/>
              <a:t>posterior</a:t>
            </a:r>
            <a:r>
              <a:rPr lang="en-US" sz="2800" dirty="0" smtClean="0"/>
              <a:t> probability density function (PDF) for each individual’s </a:t>
            </a:r>
            <a:r>
              <a:rPr lang="en-US" sz="2800" b="1" dirty="0" smtClean="0"/>
              <a:t>measurand </a:t>
            </a:r>
            <a:r>
              <a:rPr lang="en-US" sz="2800" b="1" i="1" dirty="0" err="1" smtClean="0"/>
              <a:t>t</a:t>
            </a:r>
            <a:r>
              <a:rPr lang="en-US" sz="2800" b="1" i="1" baseline="-25000" dirty="0" err="1" smtClean="0"/>
              <a:t>i</a:t>
            </a:r>
            <a:endParaRPr lang="en-US" sz="2800" b="1" dirty="0" smtClean="0"/>
          </a:p>
        </p:txBody>
      </p:sp>
      <p:graphicFrame>
        <p:nvGraphicFramePr>
          <p:cNvPr id="5" name="Object 2"/>
          <p:cNvGraphicFramePr>
            <a:graphicFrameLocks noChangeAspect="1"/>
          </p:cNvGraphicFramePr>
          <p:nvPr>
            <p:extLst>
              <p:ext uri="{D42A27DB-BD31-4B8C-83A1-F6EECF244321}">
                <p14:modId xmlns:p14="http://schemas.microsoft.com/office/powerpoint/2010/main" val="3127579303"/>
              </p:ext>
            </p:extLst>
          </p:nvPr>
        </p:nvGraphicFramePr>
        <p:xfrm>
          <a:off x="1023938" y="3960813"/>
          <a:ext cx="7051675" cy="1530350"/>
        </p:xfrm>
        <a:graphic>
          <a:graphicData uri="http://schemas.openxmlformats.org/presentationml/2006/ole">
            <mc:AlternateContent xmlns:mc="http://schemas.openxmlformats.org/markup-compatibility/2006">
              <mc:Choice xmlns:v="urn:schemas-microsoft-com:vml" Requires="v">
                <p:oleObj spid="_x0000_s64530" name="Equation" r:id="rId3" imgW="2946240" imgH="660240" progId="Equation.3">
                  <p:embed/>
                </p:oleObj>
              </mc:Choice>
              <mc:Fallback>
                <p:oleObj name="Equation" r:id="rId3" imgW="2946240" imgH="660240" progId="Equation.3">
                  <p:embed/>
                  <p:pic>
                    <p:nvPicPr>
                      <p:cNvPr id="0" name=""/>
                      <p:cNvPicPr>
                        <a:picLocks noChangeAspect="1" noChangeArrowheads="1"/>
                      </p:cNvPicPr>
                      <p:nvPr/>
                    </p:nvPicPr>
                    <p:blipFill>
                      <a:blip r:embed="rId4"/>
                      <a:srcRect/>
                      <a:stretch>
                        <a:fillRect/>
                      </a:stretch>
                    </p:blipFill>
                    <p:spPr bwMode="auto">
                      <a:xfrm>
                        <a:off x="1023938" y="3960813"/>
                        <a:ext cx="7051675" cy="1530350"/>
                      </a:xfrm>
                      <a:prstGeom prst="rect">
                        <a:avLst/>
                      </a:prstGeom>
                      <a:noFill/>
                    </p:spPr>
                  </p:pic>
                </p:oleObj>
              </mc:Fallback>
            </mc:AlternateContent>
          </a:graphicData>
        </a:graphic>
      </p:graphicFrame>
      <p:sp>
        <p:nvSpPr>
          <p:cNvPr id="6" name="Oval 5"/>
          <p:cNvSpPr/>
          <p:nvPr/>
        </p:nvSpPr>
        <p:spPr>
          <a:xfrm>
            <a:off x="1798048" y="4214656"/>
            <a:ext cx="849618" cy="4998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4216064" y="4710160"/>
            <a:ext cx="743712" cy="4998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331072" y="4007392"/>
            <a:ext cx="743712" cy="4998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908752" y="3981552"/>
            <a:ext cx="1584960" cy="4998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808848" y="4711616"/>
            <a:ext cx="1584960" cy="4998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96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96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build="p"/>
      <p:bldP spid="6" grpId="0" animBg="1"/>
      <p:bldP spid="7" grpId="0" animBg="1"/>
      <p:bldP spid="8" grpId="0" animBg="1"/>
      <p:bldP spid="9"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4398963" y="6546850"/>
            <a:ext cx="411162" cy="311150"/>
          </a:xfrm>
          <a:prstGeom prst="rect">
            <a:avLst/>
          </a:prstGeom>
          <a:noFill/>
          <a:ln>
            <a:miter lim="800000"/>
            <a:headEnd/>
            <a:tailEnd/>
          </a:ln>
        </p:spPr>
        <p:txBody>
          <a:bodyPr/>
          <a:lstStyle/>
          <a:p>
            <a:pPr algn="r">
              <a:defRPr/>
            </a:pPr>
            <a:fld id="{9B514998-52BF-480C-ADE4-9B491A3E0ABD}" type="slidenum">
              <a:rPr lang="en-US" sz="1400">
                <a:latin typeface="+mn-lt"/>
              </a:rPr>
              <a:pPr algn="r">
                <a:defRPr/>
              </a:pPr>
              <a:t>21</a:t>
            </a:fld>
            <a:endParaRPr lang="en-US" sz="1400" dirty="0">
              <a:latin typeface="+mn-lt"/>
            </a:endParaRPr>
          </a:p>
        </p:txBody>
      </p:sp>
      <p:sp>
        <p:nvSpPr>
          <p:cNvPr id="40963" name="Rectangle 2"/>
          <p:cNvSpPr>
            <a:spLocks noGrp="1" noChangeArrowheads="1"/>
          </p:cNvSpPr>
          <p:nvPr>
            <p:ph type="title" idx="4294967295"/>
          </p:nvPr>
        </p:nvSpPr>
        <p:spPr>
          <a:xfrm>
            <a:off x="32544" y="0"/>
            <a:ext cx="9144000" cy="1093788"/>
          </a:xfrm>
        </p:spPr>
        <p:txBody>
          <a:bodyPr/>
          <a:lstStyle/>
          <a:p>
            <a:pPr eaLnBrk="1" hangingPunct="1"/>
            <a:r>
              <a:rPr lang="en-US" sz="4000" b="1" dirty="0" smtClean="0"/>
              <a:t>Applications to Real Radiobioassay Data</a:t>
            </a:r>
          </a:p>
        </p:txBody>
      </p:sp>
      <p:pic>
        <p:nvPicPr>
          <p:cNvPr id="253953" name="Picture 1"/>
          <p:cNvPicPr>
            <a:picLocks noChangeAspect="1" noChangeArrowheads="1"/>
          </p:cNvPicPr>
          <p:nvPr/>
        </p:nvPicPr>
        <p:blipFill>
          <a:blip r:embed="rId3" cstate="print"/>
          <a:srcRect/>
          <a:stretch>
            <a:fillRect/>
          </a:stretch>
        </p:blipFill>
        <p:spPr bwMode="auto">
          <a:xfrm>
            <a:off x="660875" y="1889760"/>
            <a:ext cx="7667027" cy="3023616"/>
          </a:xfrm>
          <a:prstGeom prst="rect">
            <a:avLst/>
          </a:prstGeom>
          <a:noFill/>
          <a:ln w="9525">
            <a:noFill/>
            <a:miter lim="800000"/>
            <a:headEnd/>
            <a:tailEnd/>
          </a:ln>
          <a:effectLst/>
        </p:spPr>
      </p:pic>
      <p:sp>
        <p:nvSpPr>
          <p:cNvPr id="5" name="Rectangle 4"/>
          <p:cNvSpPr/>
          <p:nvPr/>
        </p:nvSpPr>
        <p:spPr>
          <a:xfrm>
            <a:off x="6804591" y="4424363"/>
            <a:ext cx="1494971" cy="457199"/>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96686" y="3947885"/>
            <a:ext cx="7590971" cy="44994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6731612" y="4919730"/>
            <a:ext cx="1815921" cy="461665"/>
          </a:xfrm>
          <a:prstGeom prst="rect">
            <a:avLst/>
          </a:prstGeom>
          <a:noFill/>
        </p:spPr>
        <p:txBody>
          <a:bodyPr wrap="square" rtlCol="0">
            <a:spAutoFit/>
          </a:bodyPr>
          <a:lstStyle/>
          <a:p>
            <a:r>
              <a:rPr lang="en-US" sz="2400" b="1" dirty="0" smtClean="0">
                <a:solidFill>
                  <a:srgbClr val="FF0000"/>
                </a:solidFill>
                <a:latin typeface="+mn-lt"/>
              </a:rPr>
              <a:t>Impossible!</a:t>
            </a:r>
          </a:p>
        </p:txBody>
      </p:sp>
      <p:sp>
        <p:nvSpPr>
          <p:cNvPr id="10" name="TextBox 9"/>
          <p:cNvSpPr txBox="1"/>
          <p:nvPr/>
        </p:nvSpPr>
        <p:spPr>
          <a:xfrm>
            <a:off x="618185" y="5409126"/>
            <a:ext cx="7830356" cy="830997"/>
          </a:xfrm>
          <a:prstGeom prst="rect">
            <a:avLst/>
          </a:prstGeom>
          <a:noFill/>
        </p:spPr>
        <p:txBody>
          <a:bodyPr wrap="square" rtlCol="0">
            <a:spAutoFit/>
          </a:bodyPr>
          <a:lstStyle/>
          <a:p>
            <a:pPr algn="ctr"/>
            <a:r>
              <a:rPr lang="en-US" sz="2400" b="1" dirty="0" smtClean="0">
                <a:solidFill>
                  <a:srgbClr val="FF0000"/>
                </a:solidFill>
                <a:latin typeface="+mn-lt"/>
              </a:rPr>
              <a:t>For Pu measurements, either the uncertainties </a:t>
            </a:r>
            <a:r>
              <a:rPr lang="en-US" sz="2400" b="1" i="1" dirty="0" err="1" smtClean="0">
                <a:solidFill>
                  <a:srgbClr val="FF0000"/>
                </a:solidFill>
                <a:latin typeface="+mn-lt"/>
              </a:rPr>
              <a:t>u</a:t>
            </a:r>
            <a:r>
              <a:rPr lang="en-US" sz="2400" b="1" i="1" baseline="-25000" dirty="0" err="1" smtClean="0">
                <a:solidFill>
                  <a:srgbClr val="FF0000"/>
                </a:solidFill>
                <a:latin typeface="+mn-lt"/>
              </a:rPr>
              <a:t>i</a:t>
            </a:r>
            <a:r>
              <a:rPr lang="en-US" sz="2400" b="1" i="1" dirty="0" smtClean="0">
                <a:solidFill>
                  <a:srgbClr val="FF0000"/>
                </a:solidFill>
                <a:latin typeface="+mn-lt"/>
              </a:rPr>
              <a:t> </a:t>
            </a:r>
            <a:r>
              <a:rPr lang="en-US" sz="2400" b="1" dirty="0" smtClean="0">
                <a:solidFill>
                  <a:srgbClr val="FF0000"/>
                </a:solidFill>
                <a:latin typeface="+mn-lt"/>
              </a:rPr>
              <a:t>are overestimated, or a covariance term has been neglected.</a:t>
            </a:r>
          </a:p>
        </p:txBody>
      </p:sp>
      <p:graphicFrame>
        <p:nvGraphicFramePr>
          <p:cNvPr id="2" name="Object 1"/>
          <p:cNvGraphicFramePr>
            <a:graphicFrameLocks noChangeAspect="1"/>
          </p:cNvGraphicFramePr>
          <p:nvPr>
            <p:extLst>
              <p:ext uri="{D42A27DB-BD31-4B8C-83A1-F6EECF244321}">
                <p14:modId xmlns:p14="http://schemas.microsoft.com/office/powerpoint/2010/main" val="2908656238"/>
              </p:ext>
            </p:extLst>
          </p:nvPr>
        </p:nvGraphicFramePr>
        <p:xfrm>
          <a:off x="4706193" y="2456597"/>
          <a:ext cx="445316" cy="413508"/>
        </p:xfrm>
        <a:graphic>
          <a:graphicData uri="http://schemas.openxmlformats.org/presentationml/2006/ole">
            <mc:AlternateContent xmlns:mc="http://schemas.openxmlformats.org/markup-compatibility/2006">
              <mc:Choice xmlns:v="urn:schemas-microsoft-com:vml" Requires="v">
                <p:oleObj spid="_x0000_s68614" name="Equation" r:id="rId4" imgW="177480" imgH="164880" progId="Equation.3">
                  <p:embed/>
                </p:oleObj>
              </mc:Choice>
              <mc:Fallback>
                <p:oleObj name="Equation" r:id="rId4" imgW="177480" imgH="164880" progId="Equation.3">
                  <p:embed/>
                  <p:pic>
                    <p:nvPicPr>
                      <p:cNvPr id="0" name=""/>
                      <p:cNvPicPr/>
                      <p:nvPr/>
                    </p:nvPicPr>
                    <p:blipFill>
                      <a:blip r:embed="rId5"/>
                      <a:stretch>
                        <a:fillRect/>
                      </a:stretch>
                    </p:blipFill>
                    <p:spPr>
                      <a:xfrm>
                        <a:off x="4706193" y="2456597"/>
                        <a:ext cx="445316" cy="413508"/>
                      </a:xfrm>
                      <a:prstGeom prst="rect">
                        <a:avLst/>
                      </a:prstGeom>
                      <a:solidFill>
                        <a:schemeClr val="bg1"/>
                      </a:solidFill>
                    </p:spPr>
                  </p:pic>
                </p:oleObj>
              </mc:Fallback>
            </mc:AlternateContent>
          </a:graphicData>
        </a:graphic>
      </p:graphicFrame>
      <p:sp>
        <p:nvSpPr>
          <p:cNvPr id="3" name="TextBox 2"/>
          <p:cNvSpPr txBox="1"/>
          <p:nvPr/>
        </p:nvSpPr>
        <p:spPr>
          <a:xfrm>
            <a:off x="5759356" y="2374711"/>
            <a:ext cx="791570" cy="523220"/>
          </a:xfrm>
          <a:prstGeom prst="rect">
            <a:avLst/>
          </a:prstGeom>
          <a:solidFill>
            <a:schemeClr val="bg1"/>
          </a:solidFill>
        </p:spPr>
        <p:txBody>
          <a:bodyPr wrap="square" rtlCol="0">
            <a:spAutoFit/>
          </a:bodyPr>
          <a:lstStyle/>
          <a:p>
            <a:r>
              <a:rPr lang="en-US" sz="2800" i="1" dirty="0">
                <a:latin typeface="+mn-lt"/>
              </a:rPr>
              <a:t>s</a:t>
            </a:r>
            <a:r>
              <a:rPr lang="en-US" sz="2800" i="1" dirty="0" smtClean="0">
                <a:latin typeface="+mn-lt"/>
              </a:rPr>
              <a:t>(x</a:t>
            </a:r>
            <a:r>
              <a:rPr lang="en-US" sz="2800" i="1" baseline="-25000" dirty="0" smtClean="0">
                <a:latin typeface="+mn-lt"/>
              </a:rPr>
              <a:t>i</a:t>
            </a:r>
            <a:r>
              <a:rPr lang="en-US" sz="2800" i="1" dirty="0" smtClean="0">
                <a:latin typeface="+mn-lt"/>
              </a:rPr>
              <a:t>)</a:t>
            </a:r>
            <a:endParaRPr lang="en-US" sz="2800" i="1" dirty="0" smtClean="0">
              <a:latin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7378" name="Picture 2"/>
          <p:cNvPicPr>
            <a:picLocks noChangeAspect="1" noChangeArrowheads="1"/>
          </p:cNvPicPr>
          <p:nvPr/>
        </p:nvPicPr>
        <p:blipFill>
          <a:blip r:embed="rId3" cstate="print"/>
          <a:srcRect/>
          <a:stretch>
            <a:fillRect/>
          </a:stretch>
        </p:blipFill>
        <p:spPr bwMode="auto">
          <a:xfrm>
            <a:off x="2386013" y="1184275"/>
            <a:ext cx="4371975" cy="4495800"/>
          </a:xfrm>
          <a:prstGeom prst="rect">
            <a:avLst/>
          </a:prstGeom>
          <a:noFill/>
          <a:ln w="9525">
            <a:noFill/>
            <a:miter lim="800000"/>
            <a:headEnd/>
            <a:tailEnd/>
          </a:ln>
          <a:effectLst/>
        </p:spPr>
      </p:pic>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22</a:t>
            </a:fld>
            <a:endParaRPr lang="en-US" dirty="0"/>
          </a:p>
        </p:txBody>
      </p:sp>
      <p:sp>
        <p:nvSpPr>
          <p:cNvPr id="12" name="TextBox 11"/>
          <p:cNvSpPr txBox="1"/>
          <p:nvPr/>
        </p:nvSpPr>
        <p:spPr>
          <a:xfrm>
            <a:off x="5292436" y="1551703"/>
            <a:ext cx="928254" cy="461665"/>
          </a:xfrm>
          <a:prstGeom prst="rect">
            <a:avLst/>
          </a:prstGeom>
          <a:noFill/>
        </p:spPr>
        <p:txBody>
          <a:bodyPr wrap="square" rtlCol="0">
            <a:spAutoFit/>
          </a:bodyPr>
          <a:lstStyle/>
          <a:p>
            <a:r>
              <a:rPr lang="en-US" sz="2400" baseline="30000" dirty="0" smtClean="0">
                <a:latin typeface="+mn-lt"/>
              </a:rPr>
              <a:t>137</a:t>
            </a:r>
            <a:r>
              <a:rPr lang="en-US" sz="2400" dirty="0" smtClean="0">
                <a:latin typeface="+mn-lt"/>
              </a:rPr>
              <a:t>Cs</a:t>
            </a:r>
          </a:p>
        </p:txBody>
      </p:sp>
      <p:sp>
        <p:nvSpPr>
          <p:cNvPr id="13" name="TextBox 12"/>
          <p:cNvSpPr txBox="1"/>
          <p:nvPr/>
        </p:nvSpPr>
        <p:spPr>
          <a:xfrm>
            <a:off x="5320141" y="1898073"/>
            <a:ext cx="1325588" cy="461665"/>
          </a:xfrm>
          <a:prstGeom prst="rect">
            <a:avLst/>
          </a:prstGeom>
          <a:noFill/>
        </p:spPr>
        <p:txBody>
          <a:bodyPr wrap="square" rtlCol="0">
            <a:spAutoFit/>
          </a:bodyPr>
          <a:lstStyle/>
          <a:p>
            <a:r>
              <a:rPr lang="en-US" sz="2400" i="1" dirty="0" smtClean="0">
                <a:latin typeface="+mn-lt"/>
              </a:rPr>
              <a:t>r</a:t>
            </a:r>
            <a:r>
              <a:rPr lang="en-US" sz="2400" dirty="0" smtClean="0">
                <a:latin typeface="+mn-lt"/>
              </a:rPr>
              <a:t>´</a:t>
            </a:r>
            <a:r>
              <a:rPr lang="en-US" sz="2400" baseline="30000" dirty="0" smtClean="0">
                <a:latin typeface="+mn-lt"/>
              </a:rPr>
              <a:t>2</a:t>
            </a:r>
            <a:r>
              <a:rPr lang="en-US" sz="2400" dirty="0" smtClean="0">
                <a:latin typeface="+mn-lt"/>
              </a:rPr>
              <a:t>=0.35</a:t>
            </a:r>
            <a:endParaRPr lang="en-US" sz="2400" baseline="30000" dirty="0" smtClean="0">
              <a:latin typeface="+mn-lt"/>
            </a:endParaRPr>
          </a:p>
        </p:txBody>
      </p:sp>
      <p:sp>
        <p:nvSpPr>
          <p:cNvPr id="10" name="Title 23"/>
          <p:cNvSpPr txBox="1">
            <a:spLocks/>
          </p:cNvSpPr>
          <p:nvPr/>
        </p:nvSpPr>
        <p:spPr>
          <a:xfrm>
            <a:off x="6939642" y="195943"/>
            <a:ext cx="1975758" cy="2237013"/>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400" b="1" i="0" u="none" strike="noStrike" kern="0" cap="none" spc="0" normalizeH="0" noProof="0" dirty="0" smtClean="0">
              <a:ln>
                <a:noFill/>
              </a:ln>
              <a:solidFill>
                <a:schemeClr val="tx2"/>
              </a:solidFill>
              <a:effectLst/>
              <a:uLnTx/>
              <a:uFillTx/>
              <a:latin typeface="+mj-lt"/>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sz="4400" b="1" kern="0" dirty="0" smtClean="0">
              <a:solidFill>
                <a:schemeClr val="tx2"/>
              </a:solidFill>
              <a:latin typeface="+mj-lt"/>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0" cap="none" spc="0" normalizeH="0" baseline="30000" noProof="0" dirty="0" smtClean="0">
                <a:ln>
                  <a:noFill/>
                </a:ln>
                <a:solidFill>
                  <a:schemeClr val="tx2"/>
                </a:solidFill>
                <a:effectLst/>
                <a:uLnTx/>
                <a:uFillTx/>
                <a:latin typeface="+mj-lt"/>
                <a:ea typeface="+mj-ea"/>
                <a:cs typeface="+mj-cs"/>
              </a:rPr>
              <a:t>137</a:t>
            </a:r>
            <a:r>
              <a:rPr kumimoji="0" lang="en-US" sz="4400" b="1" i="0" u="none" strike="noStrike" kern="0" cap="none" spc="0" normalizeH="0" baseline="0" noProof="0" dirty="0" smtClean="0">
                <a:ln>
                  <a:noFill/>
                </a:ln>
                <a:solidFill>
                  <a:schemeClr val="tx2"/>
                </a:solidFill>
                <a:effectLst/>
                <a:uLnTx/>
                <a:uFillTx/>
                <a:latin typeface="+mj-lt"/>
                <a:ea typeface="+mj-ea"/>
                <a:cs typeface="+mj-cs"/>
              </a:rPr>
              <a:t>Cs</a:t>
            </a:r>
            <a:endParaRPr kumimoji="0" lang="en-US" sz="4400" b="0" i="0" u="none" strike="noStrike" kern="0" cap="none" spc="0" normalizeH="0" baseline="0" noProof="0" dirty="0">
              <a:ln>
                <a:noFill/>
              </a:ln>
              <a:solidFill>
                <a:schemeClr val="tx2"/>
              </a:solidFill>
              <a:effectLst/>
              <a:uLnTx/>
              <a:uFillTx/>
              <a:latin typeface="+mj-lt"/>
              <a:ea typeface="+mj-ea"/>
              <a:cs typeface="+mj-cs"/>
            </a:endParaRPr>
          </a:p>
        </p:txBody>
      </p:sp>
      <p:sp>
        <p:nvSpPr>
          <p:cNvPr id="15" name="Rectangle 2"/>
          <p:cNvSpPr txBox="1">
            <a:spLocks noChangeArrowheads="1"/>
          </p:cNvSpPr>
          <p:nvPr/>
        </p:nvSpPr>
        <p:spPr bwMode="auto">
          <a:xfrm>
            <a:off x="0" y="66675"/>
            <a:ext cx="2271252" cy="257328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chemeClr val="tx2"/>
                </a:solidFill>
                <a:effectLst/>
                <a:uLnTx/>
                <a:uFillTx/>
                <a:latin typeface="+mj-lt"/>
                <a:ea typeface="+mj-ea"/>
                <a:cs typeface="+mj-cs"/>
              </a:rPr>
              <a:t>Variability Fractions </a:t>
            </a:r>
            <a:r>
              <a:rPr kumimoji="0" lang="en-US" sz="3200" b="1" i="1" u="none" strike="noStrike" kern="0" cap="none" spc="0" normalizeH="0" baseline="0" noProof="0" dirty="0" smtClean="0">
                <a:ln>
                  <a:noFill/>
                </a:ln>
                <a:solidFill>
                  <a:schemeClr val="tx2"/>
                </a:solidFill>
                <a:effectLst/>
                <a:uLnTx/>
                <a:uFillTx/>
                <a:latin typeface="+mj-lt"/>
                <a:ea typeface="+mj-ea"/>
                <a:cs typeface="+mj-cs"/>
              </a:rPr>
              <a:t>r</a:t>
            </a:r>
            <a:r>
              <a:rPr kumimoji="0" lang="en-US" sz="3200" b="1" i="0" u="none" strike="noStrike" kern="0" cap="none" spc="0" normalizeH="0" baseline="0" noProof="0" dirty="0" smtClean="0">
                <a:ln>
                  <a:noFill/>
                </a:ln>
                <a:solidFill>
                  <a:schemeClr val="tx2"/>
                </a:solidFill>
                <a:effectLst/>
                <a:uLnTx/>
                <a:uFillTx/>
                <a:latin typeface="+mj-lt"/>
                <a:ea typeface="+mj-ea"/>
                <a:cs typeface="+mj-cs"/>
              </a:rPr>
              <a:t>′</a:t>
            </a:r>
            <a:r>
              <a:rPr kumimoji="0" lang="en-US" sz="3200" b="1" i="0" u="none" strike="noStrike" kern="0" cap="none" spc="0" normalizeH="0" baseline="30000" noProof="0" dirty="0" smtClean="0">
                <a:ln>
                  <a:noFill/>
                </a:ln>
                <a:solidFill>
                  <a:schemeClr val="tx2"/>
                </a:solidFill>
                <a:effectLst/>
                <a:uLnTx/>
                <a:uFillTx/>
                <a:latin typeface="+mj-lt"/>
                <a:ea typeface="+mj-ea"/>
                <a:cs typeface="+mj-cs"/>
              </a:rPr>
              <a:t>2</a:t>
            </a:r>
          </a:p>
        </p:txBody>
      </p:sp>
      <p:graphicFrame>
        <p:nvGraphicFramePr>
          <p:cNvPr id="3" name="Object 2"/>
          <p:cNvGraphicFramePr>
            <a:graphicFrameLocks noChangeAspect="1"/>
          </p:cNvGraphicFramePr>
          <p:nvPr>
            <p:extLst>
              <p:ext uri="{D42A27DB-BD31-4B8C-83A1-F6EECF244321}">
                <p14:modId xmlns:p14="http://schemas.microsoft.com/office/powerpoint/2010/main" val="2915893992"/>
              </p:ext>
            </p:extLst>
          </p:nvPr>
        </p:nvGraphicFramePr>
        <p:xfrm>
          <a:off x="1446605" y="2979949"/>
          <a:ext cx="824647" cy="904452"/>
        </p:xfrm>
        <a:graphic>
          <a:graphicData uri="http://schemas.openxmlformats.org/presentationml/2006/ole">
            <mc:AlternateContent xmlns:mc="http://schemas.openxmlformats.org/markup-compatibility/2006">
              <mc:Choice xmlns:v="urn:schemas-microsoft-com:vml" Requires="v">
                <p:oleObj spid="_x0000_s69642" name="Equation" r:id="rId4" imgW="393480" imgH="431640" progId="Equation.3">
                  <p:embed/>
                </p:oleObj>
              </mc:Choice>
              <mc:Fallback>
                <p:oleObj name="Equation" r:id="rId4" imgW="393480" imgH="431640" progId="Equation.3">
                  <p:embed/>
                  <p:pic>
                    <p:nvPicPr>
                      <p:cNvPr id="0" name=""/>
                      <p:cNvPicPr/>
                      <p:nvPr/>
                    </p:nvPicPr>
                    <p:blipFill>
                      <a:blip r:embed="rId5"/>
                      <a:stretch>
                        <a:fillRect/>
                      </a:stretch>
                    </p:blipFill>
                    <p:spPr>
                      <a:xfrm>
                        <a:off x="1446605" y="2979949"/>
                        <a:ext cx="824647" cy="904452"/>
                      </a:xfrm>
                      <a:prstGeom prst="rect">
                        <a:avLst/>
                      </a:prstGeom>
                      <a:solidFill>
                        <a:schemeClr val="bg1"/>
                      </a:solidFill>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2941200819"/>
              </p:ext>
            </p:extLst>
          </p:nvPr>
        </p:nvGraphicFramePr>
        <p:xfrm>
          <a:off x="4159676" y="5680075"/>
          <a:ext cx="824647" cy="904452"/>
        </p:xfrm>
        <a:graphic>
          <a:graphicData uri="http://schemas.openxmlformats.org/presentationml/2006/ole">
            <mc:AlternateContent xmlns:mc="http://schemas.openxmlformats.org/markup-compatibility/2006">
              <mc:Choice xmlns:v="urn:schemas-microsoft-com:vml" Requires="v">
                <p:oleObj spid="_x0000_s69643" name="Equation" r:id="rId6" imgW="393480" imgH="431640" progId="Equation.3">
                  <p:embed/>
                </p:oleObj>
              </mc:Choice>
              <mc:Fallback>
                <p:oleObj name="Equation" r:id="rId6" imgW="393480" imgH="431640" progId="Equation.3">
                  <p:embed/>
                  <p:pic>
                    <p:nvPicPr>
                      <p:cNvPr id="0" name=""/>
                      <p:cNvPicPr/>
                      <p:nvPr/>
                    </p:nvPicPr>
                    <p:blipFill>
                      <a:blip r:embed="rId7"/>
                      <a:stretch>
                        <a:fillRect/>
                      </a:stretch>
                    </p:blipFill>
                    <p:spPr>
                      <a:xfrm>
                        <a:off x="4159676" y="5680075"/>
                        <a:ext cx="824647" cy="904452"/>
                      </a:xfrm>
                      <a:prstGeom prst="rect">
                        <a:avLst/>
                      </a:prstGeom>
                      <a:solidFill>
                        <a:schemeClr val="bg1"/>
                      </a:solidFill>
                    </p:spPr>
                  </p:pic>
                </p:oleObj>
              </mc:Fallback>
            </mc:AlternateContent>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6354" name="Picture 2"/>
          <p:cNvPicPr>
            <a:picLocks noChangeAspect="1" noChangeArrowheads="1"/>
          </p:cNvPicPr>
          <p:nvPr/>
        </p:nvPicPr>
        <p:blipFill>
          <a:blip r:embed="rId3" cstate="print"/>
          <a:srcRect/>
          <a:stretch>
            <a:fillRect/>
          </a:stretch>
        </p:blipFill>
        <p:spPr bwMode="auto">
          <a:xfrm>
            <a:off x="2386013" y="1184275"/>
            <a:ext cx="4371975" cy="4495800"/>
          </a:xfrm>
          <a:prstGeom prst="rect">
            <a:avLst/>
          </a:prstGeom>
          <a:noFill/>
          <a:ln w="9525">
            <a:noFill/>
            <a:miter lim="800000"/>
            <a:headEnd/>
            <a:tailEnd/>
          </a:ln>
          <a:effectLst/>
        </p:spPr>
      </p:pic>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23</a:t>
            </a:fld>
            <a:endParaRPr lang="en-US" dirty="0"/>
          </a:p>
        </p:txBody>
      </p:sp>
      <p:sp>
        <p:nvSpPr>
          <p:cNvPr id="10" name="TextBox 9"/>
          <p:cNvSpPr txBox="1"/>
          <p:nvPr/>
        </p:nvSpPr>
        <p:spPr>
          <a:xfrm>
            <a:off x="4087091" y="678866"/>
            <a:ext cx="928254" cy="461665"/>
          </a:xfrm>
          <a:prstGeom prst="rect">
            <a:avLst/>
          </a:prstGeom>
          <a:noFill/>
        </p:spPr>
        <p:txBody>
          <a:bodyPr wrap="square" rtlCol="0">
            <a:spAutoFit/>
          </a:bodyPr>
          <a:lstStyle/>
          <a:p>
            <a:r>
              <a:rPr lang="en-US" sz="2400" baseline="30000" dirty="0" smtClean="0">
                <a:latin typeface="+mn-lt"/>
              </a:rPr>
              <a:t>90</a:t>
            </a:r>
            <a:r>
              <a:rPr lang="en-US" sz="2400" dirty="0" smtClean="0">
                <a:latin typeface="+mn-lt"/>
              </a:rPr>
              <a:t>Sr</a:t>
            </a:r>
          </a:p>
        </p:txBody>
      </p:sp>
      <p:sp>
        <p:nvSpPr>
          <p:cNvPr id="11" name="TextBox 10"/>
          <p:cNvSpPr txBox="1"/>
          <p:nvPr/>
        </p:nvSpPr>
        <p:spPr>
          <a:xfrm>
            <a:off x="4114796" y="1025236"/>
            <a:ext cx="1257304" cy="461665"/>
          </a:xfrm>
          <a:prstGeom prst="rect">
            <a:avLst/>
          </a:prstGeom>
          <a:noFill/>
        </p:spPr>
        <p:txBody>
          <a:bodyPr wrap="square" rtlCol="0">
            <a:spAutoFit/>
          </a:bodyPr>
          <a:lstStyle/>
          <a:p>
            <a:r>
              <a:rPr lang="en-US" sz="2400" i="1" dirty="0" smtClean="0">
                <a:latin typeface="+mn-lt"/>
              </a:rPr>
              <a:t>r</a:t>
            </a:r>
            <a:r>
              <a:rPr lang="en-US" sz="2400" dirty="0" smtClean="0">
                <a:latin typeface="+mn-lt"/>
              </a:rPr>
              <a:t>´</a:t>
            </a:r>
            <a:r>
              <a:rPr lang="en-US" sz="2400" baseline="30000" dirty="0" smtClean="0">
                <a:latin typeface="+mn-lt"/>
              </a:rPr>
              <a:t>2</a:t>
            </a:r>
            <a:r>
              <a:rPr lang="en-US" sz="2400" dirty="0" smtClean="0">
                <a:latin typeface="+mn-lt"/>
              </a:rPr>
              <a:t>=0.15</a:t>
            </a:r>
            <a:endParaRPr lang="en-US" sz="2400" baseline="30000" dirty="0" smtClean="0">
              <a:latin typeface="+mn-lt"/>
            </a:endParaRPr>
          </a:p>
        </p:txBody>
      </p:sp>
      <p:sp>
        <p:nvSpPr>
          <p:cNvPr id="12" name="TextBox 11"/>
          <p:cNvSpPr txBox="1"/>
          <p:nvPr/>
        </p:nvSpPr>
        <p:spPr>
          <a:xfrm>
            <a:off x="5292436" y="1551703"/>
            <a:ext cx="928254" cy="461665"/>
          </a:xfrm>
          <a:prstGeom prst="rect">
            <a:avLst/>
          </a:prstGeom>
          <a:noFill/>
        </p:spPr>
        <p:txBody>
          <a:bodyPr wrap="square" rtlCol="0">
            <a:spAutoFit/>
          </a:bodyPr>
          <a:lstStyle/>
          <a:p>
            <a:r>
              <a:rPr lang="en-US" sz="2400" baseline="30000" dirty="0" smtClean="0">
                <a:latin typeface="+mn-lt"/>
              </a:rPr>
              <a:t>137</a:t>
            </a:r>
            <a:r>
              <a:rPr lang="en-US" sz="2400" dirty="0" smtClean="0">
                <a:latin typeface="+mn-lt"/>
              </a:rPr>
              <a:t>Cs</a:t>
            </a:r>
          </a:p>
        </p:txBody>
      </p:sp>
      <p:sp>
        <p:nvSpPr>
          <p:cNvPr id="13" name="TextBox 12"/>
          <p:cNvSpPr txBox="1"/>
          <p:nvPr/>
        </p:nvSpPr>
        <p:spPr>
          <a:xfrm>
            <a:off x="5320141" y="1898073"/>
            <a:ext cx="1325588" cy="461665"/>
          </a:xfrm>
          <a:prstGeom prst="rect">
            <a:avLst/>
          </a:prstGeom>
          <a:noFill/>
        </p:spPr>
        <p:txBody>
          <a:bodyPr wrap="square" rtlCol="0">
            <a:spAutoFit/>
          </a:bodyPr>
          <a:lstStyle/>
          <a:p>
            <a:r>
              <a:rPr lang="en-US" sz="2400" i="1" dirty="0" smtClean="0">
                <a:latin typeface="+mn-lt"/>
              </a:rPr>
              <a:t>r</a:t>
            </a:r>
            <a:r>
              <a:rPr lang="en-US" sz="2400" dirty="0" smtClean="0">
                <a:latin typeface="+mn-lt"/>
              </a:rPr>
              <a:t>´</a:t>
            </a:r>
            <a:r>
              <a:rPr lang="en-US" sz="2400" baseline="30000" dirty="0" smtClean="0">
                <a:latin typeface="+mn-lt"/>
              </a:rPr>
              <a:t>2</a:t>
            </a:r>
            <a:r>
              <a:rPr lang="en-US" sz="2400" dirty="0" smtClean="0">
                <a:latin typeface="+mn-lt"/>
              </a:rPr>
              <a:t>=0.35</a:t>
            </a:r>
            <a:endParaRPr lang="en-US" sz="2400" baseline="30000" dirty="0" smtClean="0">
              <a:latin typeface="+mn-lt"/>
            </a:endParaRPr>
          </a:p>
        </p:txBody>
      </p:sp>
      <p:sp>
        <p:nvSpPr>
          <p:cNvPr id="14" name="Title 23"/>
          <p:cNvSpPr txBox="1">
            <a:spLocks/>
          </p:cNvSpPr>
          <p:nvPr/>
        </p:nvSpPr>
        <p:spPr>
          <a:xfrm>
            <a:off x="6939642" y="195943"/>
            <a:ext cx="1975758" cy="2237013"/>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400" b="1" i="0" u="none" strike="noStrike" kern="0" cap="none" spc="0" normalizeH="0" noProof="0" dirty="0" smtClean="0">
              <a:ln>
                <a:noFill/>
              </a:ln>
              <a:solidFill>
                <a:schemeClr val="tx2"/>
              </a:solidFill>
              <a:effectLst/>
              <a:uLnTx/>
              <a:uFillTx/>
              <a:latin typeface="+mj-lt"/>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4400" b="1" kern="0" baseline="30000" dirty="0" smtClean="0">
                <a:solidFill>
                  <a:schemeClr val="tx2"/>
                </a:solidFill>
                <a:latin typeface="+mj-lt"/>
                <a:ea typeface="+mj-ea"/>
                <a:cs typeface="+mj-cs"/>
              </a:rPr>
              <a:t>90</a:t>
            </a:r>
            <a:r>
              <a:rPr lang="en-US" sz="4400" b="1" kern="0" dirty="0" smtClean="0">
                <a:solidFill>
                  <a:schemeClr val="tx2"/>
                </a:solidFill>
                <a:latin typeface="+mj-lt"/>
                <a:ea typeface="+mj-ea"/>
                <a:cs typeface="+mj-cs"/>
              </a:rPr>
              <a:t>Sr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0" cap="none" spc="0" normalizeH="0" baseline="30000" noProof="0" dirty="0" smtClean="0">
                <a:ln>
                  <a:noFill/>
                </a:ln>
                <a:solidFill>
                  <a:schemeClr val="tx2"/>
                </a:solidFill>
                <a:effectLst/>
                <a:uLnTx/>
                <a:uFillTx/>
                <a:latin typeface="+mj-lt"/>
                <a:ea typeface="+mj-ea"/>
                <a:cs typeface="+mj-cs"/>
              </a:rPr>
              <a:t>137</a:t>
            </a:r>
            <a:r>
              <a:rPr kumimoji="0" lang="en-US" sz="4400" b="1" i="0" u="none" strike="noStrike" kern="0" cap="none" spc="0" normalizeH="0" baseline="0" noProof="0" dirty="0" smtClean="0">
                <a:ln>
                  <a:noFill/>
                </a:ln>
                <a:solidFill>
                  <a:schemeClr val="tx2"/>
                </a:solidFill>
                <a:effectLst/>
                <a:uLnTx/>
                <a:uFillTx/>
                <a:latin typeface="+mj-lt"/>
                <a:ea typeface="+mj-ea"/>
                <a:cs typeface="+mj-cs"/>
              </a:rPr>
              <a:t>Cs</a:t>
            </a:r>
            <a:endParaRPr kumimoji="0" lang="en-US" sz="4400" b="0" i="0" u="none" strike="noStrike" kern="0" cap="none" spc="0" normalizeH="0" baseline="0" noProof="0" dirty="0">
              <a:ln>
                <a:noFill/>
              </a:ln>
              <a:solidFill>
                <a:schemeClr val="tx2"/>
              </a:solidFill>
              <a:effectLst/>
              <a:uLnTx/>
              <a:uFillTx/>
              <a:latin typeface="+mj-lt"/>
              <a:ea typeface="+mj-ea"/>
              <a:cs typeface="+mj-cs"/>
            </a:endParaRPr>
          </a:p>
        </p:txBody>
      </p:sp>
      <p:sp>
        <p:nvSpPr>
          <p:cNvPr id="15" name="Rectangle 2"/>
          <p:cNvSpPr txBox="1">
            <a:spLocks noChangeArrowheads="1"/>
          </p:cNvSpPr>
          <p:nvPr/>
        </p:nvSpPr>
        <p:spPr bwMode="auto">
          <a:xfrm>
            <a:off x="0" y="66675"/>
            <a:ext cx="2271252" cy="257328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chemeClr val="tx2"/>
                </a:solidFill>
                <a:effectLst/>
                <a:uLnTx/>
                <a:uFillTx/>
                <a:latin typeface="+mj-lt"/>
                <a:ea typeface="+mj-ea"/>
                <a:cs typeface="+mj-cs"/>
              </a:rPr>
              <a:t>Variability Fractions </a:t>
            </a:r>
            <a:r>
              <a:rPr kumimoji="0" lang="en-US" sz="3200" b="1" i="1" u="none" strike="noStrike" kern="0" cap="none" spc="0" normalizeH="0" baseline="0" noProof="0" dirty="0" smtClean="0">
                <a:ln>
                  <a:noFill/>
                </a:ln>
                <a:solidFill>
                  <a:schemeClr val="tx2"/>
                </a:solidFill>
                <a:effectLst/>
                <a:uLnTx/>
                <a:uFillTx/>
                <a:latin typeface="+mj-lt"/>
                <a:ea typeface="+mj-ea"/>
                <a:cs typeface="+mj-cs"/>
              </a:rPr>
              <a:t>r</a:t>
            </a:r>
            <a:r>
              <a:rPr kumimoji="0" lang="en-US" sz="3200" b="1" i="0" u="none" strike="noStrike" kern="0" cap="none" spc="0" normalizeH="0" baseline="0" noProof="0" dirty="0" smtClean="0">
                <a:ln>
                  <a:noFill/>
                </a:ln>
                <a:solidFill>
                  <a:schemeClr val="tx2"/>
                </a:solidFill>
                <a:effectLst/>
                <a:uLnTx/>
                <a:uFillTx/>
                <a:latin typeface="+mj-lt"/>
                <a:ea typeface="+mj-ea"/>
                <a:cs typeface="+mj-cs"/>
              </a:rPr>
              <a:t>′</a:t>
            </a:r>
            <a:r>
              <a:rPr kumimoji="0" lang="en-US" sz="3200" b="1" i="0" u="none" strike="noStrike" kern="0" cap="none" spc="0" normalizeH="0" baseline="30000" noProof="0" dirty="0" smtClean="0">
                <a:ln>
                  <a:noFill/>
                </a:ln>
                <a:solidFill>
                  <a:schemeClr val="tx2"/>
                </a:solidFill>
                <a:effectLst/>
                <a:uLnTx/>
                <a:uFillTx/>
                <a:latin typeface="+mj-lt"/>
                <a:ea typeface="+mj-ea"/>
                <a:cs typeface="+mj-cs"/>
              </a:rPr>
              <a:t>2</a:t>
            </a:r>
          </a:p>
        </p:txBody>
      </p:sp>
      <p:graphicFrame>
        <p:nvGraphicFramePr>
          <p:cNvPr id="3" name="Object 2"/>
          <p:cNvGraphicFramePr>
            <a:graphicFrameLocks noChangeAspect="1"/>
          </p:cNvGraphicFramePr>
          <p:nvPr>
            <p:extLst>
              <p:ext uri="{D42A27DB-BD31-4B8C-83A1-F6EECF244321}">
                <p14:modId xmlns:p14="http://schemas.microsoft.com/office/powerpoint/2010/main" val="2941200819"/>
              </p:ext>
            </p:extLst>
          </p:nvPr>
        </p:nvGraphicFramePr>
        <p:xfrm>
          <a:off x="4159250" y="5680075"/>
          <a:ext cx="825500" cy="904875"/>
        </p:xfrm>
        <a:graphic>
          <a:graphicData uri="http://schemas.openxmlformats.org/presentationml/2006/ole">
            <mc:AlternateContent xmlns:mc="http://schemas.openxmlformats.org/markup-compatibility/2006">
              <mc:Choice xmlns:v="urn:schemas-microsoft-com:vml" Requires="v">
                <p:oleObj spid="_x0000_s70666" name="Equation" r:id="rId4" imgW="393480" imgH="431640" progId="Equation.3">
                  <p:embed/>
                </p:oleObj>
              </mc:Choice>
              <mc:Fallback>
                <p:oleObj name="Equation" r:id="rId4" imgW="393480" imgH="431640" progId="Equation.3">
                  <p:embed/>
                  <p:pic>
                    <p:nvPicPr>
                      <p:cNvPr id="0" name="Object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59250" y="5680075"/>
                        <a:ext cx="825500" cy="904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2915893992"/>
              </p:ext>
            </p:extLst>
          </p:nvPr>
        </p:nvGraphicFramePr>
        <p:xfrm>
          <a:off x="1446213" y="2979738"/>
          <a:ext cx="825500" cy="904875"/>
        </p:xfrm>
        <a:graphic>
          <a:graphicData uri="http://schemas.openxmlformats.org/presentationml/2006/ole">
            <mc:AlternateContent xmlns:mc="http://schemas.openxmlformats.org/markup-compatibility/2006">
              <mc:Choice xmlns:v="urn:schemas-microsoft-com:vml" Requires="v">
                <p:oleObj spid="_x0000_s70667" name="Equation" r:id="rId6" imgW="393480" imgH="431640" progId="Equation.3">
                  <p:embed/>
                </p:oleObj>
              </mc:Choice>
              <mc:Fallback>
                <p:oleObj name="Equation" r:id="rId6" imgW="393480" imgH="431640" progId="Equation.3">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6213" y="2979738"/>
                        <a:ext cx="825500" cy="904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5330" name="Picture 2"/>
          <p:cNvPicPr>
            <a:picLocks noChangeAspect="1" noChangeArrowheads="1"/>
          </p:cNvPicPr>
          <p:nvPr/>
        </p:nvPicPr>
        <p:blipFill>
          <a:blip r:embed="rId3" cstate="print"/>
          <a:srcRect/>
          <a:stretch>
            <a:fillRect/>
          </a:stretch>
        </p:blipFill>
        <p:spPr bwMode="auto">
          <a:xfrm>
            <a:off x="2386013" y="1184275"/>
            <a:ext cx="4371975" cy="4495800"/>
          </a:xfrm>
          <a:prstGeom prst="rect">
            <a:avLst/>
          </a:prstGeom>
          <a:noFill/>
          <a:ln w="9525">
            <a:noFill/>
            <a:miter lim="800000"/>
            <a:headEnd/>
            <a:tailEnd/>
          </a:ln>
          <a:effectLst/>
        </p:spPr>
      </p:pic>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24</a:t>
            </a:fld>
            <a:endParaRPr lang="en-US" dirty="0"/>
          </a:p>
        </p:txBody>
      </p:sp>
      <p:sp>
        <p:nvSpPr>
          <p:cNvPr id="11" name="TextBox 10"/>
          <p:cNvSpPr txBox="1"/>
          <p:nvPr/>
        </p:nvSpPr>
        <p:spPr>
          <a:xfrm>
            <a:off x="2299855" y="263230"/>
            <a:ext cx="928254" cy="461665"/>
          </a:xfrm>
          <a:prstGeom prst="rect">
            <a:avLst/>
          </a:prstGeom>
          <a:noFill/>
        </p:spPr>
        <p:txBody>
          <a:bodyPr wrap="square" rtlCol="0">
            <a:spAutoFit/>
          </a:bodyPr>
          <a:lstStyle/>
          <a:p>
            <a:r>
              <a:rPr lang="en-US" sz="2400" baseline="30000" dirty="0" smtClean="0">
                <a:latin typeface="+mn-lt"/>
              </a:rPr>
              <a:t>239</a:t>
            </a:r>
            <a:r>
              <a:rPr lang="en-US" sz="2400" dirty="0" smtClean="0">
                <a:latin typeface="+mn-lt"/>
              </a:rPr>
              <a:t>Pu</a:t>
            </a:r>
          </a:p>
        </p:txBody>
      </p:sp>
      <p:sp>
        <p:nvSpPr>
          <p:cNvPr id="12" name="TextBox 11"/>
          <p:cNvSpPr txBox="1"/>
          <p:nvPr/>
        </p:nvSpPr>
        <p:spPr>
          <a:xfrm>
            <a:off x="2327560" y="609600"/>
            <a:ext cx="997531" cy="461665"/>
          </a:xfrm>
          <a:prstGeom prst="rect">
            <a:avLst/>
          </a:prstGeom>
          <a:noFill/>
        </p:spPr>
        <p:txBody>
          <a:bodyPr wrap="square" rtlCol="0">
            <a:spAutoFit/>
          </a:bodyPr>
          <a:lstStyle/>
          <a:p>
            <a:r>
              <a:rPr lang="en-US" sz="2400" i="1" dirty="0" smtClean="0">
                <a:latin typeface="+mn-lt"/>
              </a:rPr>
              <a:t>r</a:t>
            </a:r>
            <a:r>
              <a:rPr lang="en-US" sz="2400" dirty="0" smtClean="0">
                <a:latin typeface="+mn-lt"/>
              </a:rPr>
              <a:t>´</a:t>
            </a:r>
            <a:r>
              <a:rPr lang="en-US" sz="2400" baseline="30000" dirty="0" smtClean="0">
                <a:latin typeface="+mn-lt"/>
              </a:rPr>
              <a:t>2</a:t>
            </a:r>
            <a:r>
              <a:rPr lang="en-US" sz="2400" dirty="0" smtClean="0">
                <a:latin typeface="+mn-lt"/>
              </a:rPr>
              <a:t>~0</a:t>
            </a:r>
            <a:endParaRPr lang="en-US" sz="2400" baseline="30000" dirty="0" smtClean="0">
              <a:latin typeface="+mn-lt"/>
            </a:endParaRPr>
          </a:p>
        </p:txBody>
      </p:sp>
      <p:sp>
        <p:nvSpPr>
          <p:cNvPr id="15" name="TextBox 14"/>
          <p:cNvSpPr txBox="1"/>
          <p:nvPr/>
        </p:nvSpPr>
        <p:spPr>
          <a:xfrm>
            <a:off x="4087091" y="678866"/>
            <a:ext cx="928254" cy="461665"/>
          </a:xfrm>
          <a:prstGeom prst="rect">
            <a:avLst/>
          </a:prstGeom>
          <a:noFill/>
        </p:spPr>
        <p:txBody>
          <a:bodyPr wrap="square" rtlCol="0">
            <a:spAutoFit/>
          </a:bodyPr>
          <a:lstStyle/>
          <a:p>
            <a:r>
              <a:rPr lang="en-US" sz="2400" baseline="30000" dirty="0" smtClean="0">
                <a:latin typeface="+mn-lt"/>
              </a:rPr>
              <a:t>90</a:t>
            </a:r>
            <a:r>
              <a:rPr lang="en-US" sz="2400" dirty="0" smtClean="0">
                <a:latin typeface="+mn-lt"/>
              </a:rPr>
              <a:t>Sr</a:t>
            </a:r>
          </a:p>
        </p:txBody>
      </p:sp>
      <p:sp>
        <p:nvSpPr>
          <p:cNvPr id="16" name="TextBox 15"/>
          <p:cNvSpPr txBox="1"/>
          <p:nvPr/>
        </p:nvSpPr>
        <p:spPr>
          <a:xfrm>
            <a:off x="4114796" y="1025236"/>
            <a:ext cx="1322618" cy="461665"/>
          </a:xfrm>
          <a:prstGeom prst="rect">
            <a:avLst/>
          </a:prstGeom>
          <a:noFill/>
        </p:spPr>
        <p:txBody>
          <a:bodyPr wrap="square" rtlCol="0">
            <a:spAutoFit/>
          </a:bodyPr>
          <a:lstStyle/>
          <a:p>
            <a:r>
              <a:rPr lang="en-US" sz="2400" i="1" dirty="0" smtClean="0">
                <a:latin typeface="+mn-lt"/>
              </a:rPr>
              <a:t>r</a:t>
            </a:r>
            <a:r>
              <a:rPr lang="en-US" sz="2400" dirty="0" smtClean="0">
                <a:latin typeface="+mn-lt"/>
              </a:rPr>
              <a:t>´</a:t>
            </a:r>
            <a:r>
              <a:rPr lang="en-US" sz="2400" baseline="30000" dirty="0" smtClean="0">
                <a:latin typeface="+mn-lt"/>
              </a:rPr>
              <a:t>2</a:t>
            </a:r>
            <a:r>
              <a:rPr lang="en-US" sz="2400" dirty="0" smtClean="0">
                <a:latin typeface="+mn-lt"/>
              </a:rPr>
              <a:t>=0.15</a:t>
            </a:r>
            <a:endParaRPr lang="en-US" sz="2400" baseline="30000" dirty="0" smtClean="0">
              <a:latin typeface="+mn-lt"/>
            </a:endParaRPr>
          </a:p>
        </p:txBody>
      </p:sp>
      <p:sp>
        <p:nvSpPr>
          <p:cNvPr id="17" name="TextBox 16"/>
          <p:cNvSpPr txBox="1"/>
          <p:nvPr/>
        </p:nvSpPr>
        <p:spPr>
          <a:xfrm>
            <a:off x="5292436" y="1551703"/>
            <a:ext cx="928254" cy="461665"/>
          </a:xfrm>
          <a:prstGeom prst="rect">
            <a:avLst/>
          </a:prstGeom>
          <a:noFill/>
        </p:spPr>
        <p:txBody>
          <a:bodyPr wrap="square" rtlCol="0">
            <a:spAutoFit/>
          </a:bodyPr>
          <a:lstStyle/>
          <a:p>
            <a:r>
              <a:rPr lang="en-US" sz="2400" baseline="30000" dirty="0" smtClean="0">
                <a:latin typeface="+mn-lt"/>
              </a:rPr>
              <a:t>137</a:t>
            </a:r>
            <a:r>
              <a:rPr lang="en-US" sz="2400" dirty="0" smtClean="0">
                <a:latin typeface="+mn-lt"/>
              </a:rPr>
              <a:t>Cs</a:t>
            </a:r>
          </a:p>
        </p:txBody>
      </p:sp>
      <p:sp>
        <p:nvSpPr>
          <p:cNvPr id="18" name="TextBox 17"/>
          <p:cNvSpPr txBox="1"/>
          <p:nvPr/>
        </p:nvSpPr>
        <p:spPr>
          <a:xfrm>
            <a:off x="5320141" y="1898073"/>
            <a:ext cx="1292930" cy="461665"/>
          </a:xfrm>
          <a:prstGeom prst="rect">
            <a:avLst/>
          </a:prstGeom>
          <a:noFill/>
        </p:spPr>
        <p:txBody>
          <a:bodyPr wrap="square" rtlCol="0">
            <a:spAutoFit/>
          </a:bodyPr>
          <a:lstStyle/>
          <a:p>
            <a:r>
              <a:rPr lang="en-US" sz="2400" i="1" dirty="0" smtClean="0">
                <a:latin typeface="+mn-lt"/>
              </a:rPr>
              <a:t>r</a:t>
            </a:r>
            <a:r>
              <a:rPr lang="en-US" sz="2400" dirty="0" smtClean="0">
                <a:latin typeface="+mn-lt"/>
              </a:rPr>
              <a:t>´</a:t>
            </a:r>
            <a:r>
              <a:rPr lang="en-US" sz="2400" baseline="30000" dirty="0" smtClean="0">
                <a:latin typeface="+mn-lt"/>
              </a:rPr>
              <a:t>2</a:t>
            </a:r>
            <a:r>
              <a:rPr lang="en-US" sz="2400" dirty="0" smtClean="0">
                <a:latin typeface="+mn-lt"/>
              </a:rPr>
              <a:t>=0.35</a:t>
            </a:r>
            <a:endParaRPr lang="en-US" sz="2400" baseline="30000" dirty="0" smtClean="0">
              <a:latin typeface="+mn-lt"/>
            </a:endParaRPr>
          </a:p>
        </p:txBody>
      </p:sp>
      <p:sp>
        <p:nvSpPr>
          <p:cNvPr id="14" name="Title 23"/>
          <p:cNvSpPr txBox="1">
            <a:spLocks/>
          </p:cNvSpPr>
          <p:nvPr/>
        </p:nvSpPr>
        <p:spPr>
          <a:xfrm>
            <a:off x="6939642" y="195943"/>
            <a:ext cx="1975758" cy="2237013"/>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0" cap="none" spc="0" normalizeH="0" baseline="30000" noProof="0" dirty="0" smtClean="0">
                <a:ln>
                  <a:noFill/>
                </a:ln>
                <a:solidFill>
                  <a:schemeClr val="tx2"/>
                </a:solidFill>
                <a:effectLst/>
                <a:uLnTx/>
                <a:uFillTx/>
                <a:latin typeface="+mj-lt"/>
                <a:ea typeface="+mj-ea"/>
                <a:cs typeface="+mj-cs"/>
              </a:rPr>
              <a:t>239</a:t>
            </a:r>
            <a:r>
              <a:rPr kumimoji="0" lang="en-US" sz="4400" b="1" i="0" u="none" strike="noStrike" kern="0" cap="none" spc="0" normalizeH="0" noProof="0" dirty="0" smtClean="0">
                <a:ln>
                  <a:noFill/>
                </a:ln>
                <a:solidFill>
                  <a:schemeClr val="tx2"/>
                </a:solidFill>
                <a:effectLst/>
                <a:uLnTx/>
                <a:uFillTx/>
                <a:latin typeface="+mj-lt"/>
                <a:ea typeface="+mj-ea"/>
                <a:cs typeface="+mj-cs"/>
              </a:rPr>
              <a:t>Pu</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4400" b="1" kern="0" baseline="30000" dirty="0" smtClean="0">
                <a:solidFill>
                  <a:schemeClr val="tx2"/>
                </a:solidFill>
                <a:latin typeface="+mj-lt"/>
                <a:ea typeface="+mj-ea"/>
                <a:cs typeface="+mj-cs"/>
              </a:rPr>
              <a:t>90</a:t>
            </a:r>
            <a:r>
              <a:rPr lang="en-US" sz="4400" b="1" kern="0" dirty="0" smtClean="0">
                <a:solidFill>
                  <a:schemeClr val="tx2"/>
                </a:solidFill>
                <a:latin typeface="+mj-lt"/>
                <a:ea typeface="+mj-ea"/>
                <a:cs typeface="+mj-cs"/>
              </a:rPr>
              <a:t>Sr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0" cap="none" spc="0" normalizeH="0" baseline="30000" noProof="0" dirty="0" smtClean="0">
                <a:ln>
                  <a:noFill/>
                </a:ln>
                <a:solidFill>
                  <a:schemeClr val="tx2"/>
                </a:solidFill>
                <a:effectLst/>
                <a:uLnTx/>
                <a:uFillTx/>
                <a:latin typeface="+mj-lt"/>
                <a:ea typeface="+mj-ea"/>
                <a:cs typeface="+mj-cs"/>
              </a:rPr>
              <a:t>137</a:t>
            </a:r>
            <a:r>
              <a:rPr kumimoji="0" lang="en-US" sz="4400" b="1" i="0" u="none" strike="noStrike" kern="0" cap="none" spc="0" normalizeH="0" baseline="0" noProof="0" dirty="0" smtClean="0">
                <a:ln>
                  <a:noFill/>
                </a:ln>
                <a:solidFill>
                  <a:schemeClr val="tx2"/>
                </a:solidFill>
                <a:effectLst/>
                <a:uLnTx/>
                <a:uFillTx/>
                <a:latin typeface="+mj-lt"/>
                <a:ea typeface="+mj-ea"/>
                <a:cs typeface="+mj-cs"/>
              </a:rPr>
              <a:t>Cs</a:t>
            </a:r>
            <a:endParaRPr kumimoji="0" lang="en-US" sz="4400" b="0" i="0" u="none" strike="noStrike" kern="0" cap="none" spc="0" normalizeH="0" baseline="0" noProof="0" dirty="0">
              <a:ln>
                <a:noFill/>
              </a:ln>
              <a:solidFill>
                <a:schemeClr val="tx2"/>
              </a:solidFill>
              <a:effectLst/>
              <a:uLnTx/>
              <a:uFillTx/>
              <a:latin typeface="+mj-lt"/>
              <a:ea typeface="+mj-ea"/>
              <a:cs typeface="+mj-cs"/>
            </a:endParaRPr>
          </a:p>
        </p:txBody>
      </p:sp>
      <p:sp>
        <p:nvSpPr>
          <p:cNvPr id="23" name="Rectangle 2"/>
          <p:cNvSpPr txBox="1">
            <a:spLocks noChangeArrowheads="1"/>
          </p:cNvSpPr>
          <p:nvPr/>
        </p:nvSpPr>
        <p:spPr bwMode="auto">
          <a:xfrm>
            <a:off x="0" y="66675"/>
            <a:ext cx="2271252" cy="257328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chemeClr val="tx2"/>
                </a:solidFill>
                <a:effectLst/>
                <a:uLnTx/>
                <a:uFillTx/>
                <a:latin typeface="+mj-lt"/>
                <a:ea typeface="+mj-ea"/>
                <a:cs typeface="+mj-cs"/>
              </a:rPr>
              <a:t>Variability Fractions </a:t>
            </a:r>
            <a:r>
              <a:rPr kumimoji="0" lang="en-US" sz="3200" b="1" i="1" u="none" strike="noStrike" kern="0" cap="none" spc="0" normalizeH="0" baseline="0" noProof="0" dirty="0" smtClean="0">
                <a:ln>
                  <a:noFill/>
                </a:ln>
                <a:solidFill>
                  <a:schemeClr val="tx2"/>
                </a:solidFill>
                <a:effectLst/>
                <a:uLnTx/>
                <a:uFillTx/>
                <a:latin typeface="+mj-lt"/>
                <a:ea typeface="+mj-ea"/>
                <a:cs typeface="+mj-cs"/>
              </a:rPr>
              <a:t>r</a:t>
            </a:r>
            <a:r>
              <a:rPr kumimoji="0" lang="en-US" sz="3200" b="1" i="0" u="none" strike="noStrike" kern="0" cap="none" spc="0" normalizeH="0" baseline="0" noProof="0" dirty="0" smtClean="0">
                <a:ln>
                  <a:noFill/>
                </a:ln>
                <a:solidFill>
                  <a:schemeClr val="tx2"/>
                </a:solidFill>
                <a:effectLst/>
                <a:uLnTx/>
                <a:uFillTx/>
                <a:latin typeface="+mj-lt"/>
                <a:ea typeface="+mj-ea"/>
                <a:cs typeface="+mj-cs"/>
              </a:rPr>
              <a:t>′</a:t>
            </a:r>
            <a:r>
              <a:rPr kumimoji="0" lang="en-US" sz="3200" b="1" i="0" u="none" strike="noStrike" kern="0" cap="none" spc="0" normalizeH="0" baseline="30000" noProof="0" dirty="0" smtClean="0">
                <a:ln>
                  <a:noFill/>
                </a:ln>
                <a:solidFill>
                  <a:schemeClr val="tx2"/>
                </a:solidFill>
                <a:effectLst/>
                <a:uLnTx/>
                <a:uFillTx/>
                <a:latin typeface="+mj-lt"/>
                <a:ea typeface="+mj-ea"/>
                <a:cs typeface="+mj-cs"/>
              </a:rPr>
              <a:t>2</a:t>
            </a:r>
          </a:p>
        </p:txBody>
      </p:sp>
      <p:graphicFrame>
        <p:nvGraphicFramePr>
          <p:cNvPr id="3" name="Object 2"/>
          <p:cNvGraphicFramePr>
            <a:graphicFrameLocks noChangeAspect="1"/>
          </p:cNvGraphicFramePr>
          <p:nvPr>
            <p:extLst>
              <p:ext uri="{D42A27DB-BD31-4B8C-83A1-F6EECF244321}">
                <p14:modId xmlns:p14="http://schemas.microsoft.com/office/powerpoint/2010/main" val="2941200819"/>
              </p:ext>
            </p:extLst>
          </p:nvPr>
        </p:nvGraphicFramePr>
        <p:xfrm>
          <a:off x="4159250" y="5680075"/>
          <a:ext cx="825500" cy="904875"/>
        </p:xfrm>
        <a:graphic>
          <a:graphicData uri="http://schemas.openxmlformats.org/presentationml/2006/ole">
            <mc:AlternateContent xmlns:mc="http://schemas.openxmlformats.org/markup-compatibility/2006">
              <mc:Choice xmlns:v="urn:schemas-microsoft-com:vml" Requires="v">
                <p:oleObj spid="_x0000_s71690" name="Equation" r:id="rId4" imgW="393480" imgH="431640" progId="Equation.3">
                  <p:embed/>
                </p:oleObj>
              </mc:Choice>
              <mc:Fallback>
                <p:oleObj name="Equation" r:id="rId4" imgW="393480" imgH="431640" progId="Equation.3">
                  <p:embed/>
                  <p:pic>
                    <p:nvPicPr>
                      <p:cNvPr id="0" name="Object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59250" y="5680075"/>
                        <a:ext cx="825500" cy="904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2915893992"/>
              </p:ext>
            </p:extLst>
          </p:nvPr>
        </p:nvGraphicFramePr>
        <p:xfrm>
          <a:off x="1446213" y="2979738"/>
          <a:ext cx="825500" cy="904875"/>
        </p:xfrm>
        <a:graphic>
          <a:graphicData uri="http://schemas.openxmlformats.org/presentationml/2006/ole">
            <mc:AlternateContent xmlns:mc="http://schemas.openxmlformats.org/markup-compatibility/2006">
              <mc:Choice xmlns:v="urn:schemas-microsoft-com:vml" Requires="v">
                <p:oleObj spid="_x0000_s71691" name="Equation" r:id="rId6" imgW="393480" imgH="431640" progId="Equation.3">
                  <p:embed/>
                </p:oleObj>
              </mc:Choice>
              <mc:Fallback>
                <p:oleObj name="Equation" r:id="rId6" imgW="393480" imgH="431640" progId="Equation.3">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6213" y="2979738"/>
                        <a:ext cx="825500" cy="904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igure01.TIF"/>
          <p:cNvPicPr>
            <a:picLocks noChangeAspect="1"/>
          </p:cNvPicPr>
          <p:nvPr/>
        </p:nvPicPr>
        <p:blipFill>
          <a:blip r:embed="rId3" cstate="print"/>
          <a:stretch>
            <a:fillRect/>
          </a:stretch>
        </p:blipFill>
        <p:spPr>
          <a:xfrm>
            <a:off x="0" y="902630"/>
            <a:ext cx="9144000" cy="5955370"/>
          </a:xfrm>
          <a:prstGeom prst="rect">
            <a:avLst/>
          </a:prstGeom>
        </p:spPr>
      </p:pic>
      <p:sp>
        <p:nvSpPr>
          <p:cNvPr id="4" name="Slide Number Placeholder 5"/>
          <p:cNvSpPr txBox="1">
            <a:spLocks noGrp="1"/>
          </p:cNvSpPr>
          <p:nvPr/>
        </p:nvSpPr>
        <p:spPr bwMode="auto">
          <a:xfrm>
            <a:off x="4398963" y="6546850"/>
            <a:ext cx="411162" cy="311150"/>
          </a:xfrm>
          <a:prstGeom prst="rect">
            <a:avLst/>
          </a:prstGeom>
          <a:noFill/>
          <a:ln>
            <a:miter lim="800000"/>
            <a:headEnd/>
            <a:tailEnd/>
          </a:ln>
        </p:spPr>
        <p:txBody>
          <a:bodyPr/>
          <a:lstStyle/>
          <a:p>
            <a:pPr algn="r">
              <a:defRPr/>
            </a:pPr>
            <a:fld id="{9B514998-52BF-480C-ADE4-9B491A3E0ABD}" type="slidenum">
              <a:rPr lang="en-US" sz="1400">
                <a:latin typeface="+mn-lt"/>
              </a:rPr>
              <a:pPr algn="r">
                <a:defRPr/>
              </a:pPr>
              <a:t>25</a:t>
            </a:fld>
            <a:endParaRPr lang="en-US" sz="1400" dirty="0">
              <a:latin typeface="+mn-lt"/>
            </a:endParaRPr>
          </a:p>
        </p:txBody>
      </p:sp>
      <p:sp>
        <p:nvSpPr>
          <p:cNvPr id="40963" name="Rectangle 2"/>
          <p:cNvSpPr>
            <a:spLocks noGrp="1" noChangeArrowheads="1"/>
          </p:cNvSpPr>
          <p:nvPr>
            <p:ph type="title" idx="4294967295"/>
          </p:nvPr>
        </p:nvSpPr>
        <p:spPr>
          <a:xfrm>
            <a:off x="0" y="66675"/>
            <a:ext cx="9144000" cy="512874"/>
          </a:xfrm>
        </p:spPr>
        <p:txBody>
          <a:bodyPr/>
          <a:lstStyle/>
          <a:p>
            <a:pPr eaLnBrk="1" hangingPunct="1"/>
            <a:r>
              <a:rPr lang="en-US" sz="4000" b="1" baseline="30000" dirty="0" smtClean="0"/>
              <a:t>90</a:t>
            </a:r>
            <a:r>
              <a:rPr lang="en-US" sz="4000" b="1" dirty="0" smtClean="0"/>
              <a:t>Sr Results for 4 Individuals</a:t>
            </a:r>
          </a:p>
        </p:txBody>
      </p:sp>
      <p:sp>
        <p:nvSpPr>
          <p:cNvPr id="8" name="Freeform 7"/>
          <p:cNvSpPr/>
          <p:nvPr/>
        </p:nvSpPr>
        <p:spPr>
          <a:xfrm>
            <a:off x="3278981" y="3402806"/>
            <a:ext cx="707232" cy="35719"/>
          </a:xfrm>
          <a:custGeom>
            <a:avLst/>
            <a:gdLst>
              <a:gd name="connsiteX0" fmla="*/ 0 w 626269"/>
              <a:gd name="connsiteY0" fmla="*/ 0 h 30957"/>
              <a:gd name="connsiteX1" fmla="*/ 95250 w 626269"/>
              <a:gd name="connsiteY1" fmla="*/ 16669 h 30957"/>
              <a:gd name="connsiteX2" fmla="*/ 197644 w 626269"/>
              <a:gd name="connsiteY2" fmla="*/ 23813 h 30957"/>
              <a:gd name="connsiteX3" fmla="*/ 292894 w 626269"/>
              <a:gd name="connsiteY3" fmla="*/ 30957 h 30957"/>
              <a:gd name="connsiteX4" fmla="*/ 407194 w 626269"/>
              <a:gd name="connsiteY4" fmla="*/ 28575 h 30957"/>
              <a:gd name="connsiteX5" fmla="*/ 519112 w 626269"/>
              <a:gd name="connsiteY5" fmla="*/ 28575 h 30957"/>
              <a:gd name="connsiteX6" fmla="*/ 626269 w 626269"/>
              <a:gd name="connsiteY6" fmla="*/ 30957 h 30957"/>
              <a:gd name="connsiteX7" fmla="*/ 0 w 626269"/>
              <a:gd name="connsiteY7" fmla="*/ 0 h 30957"/>
              <a:gd name="connsiteX0" fmla="*/ 4763 w 707232"/>
              <a:gd name="connsiteY0" fmla="*/ 0 h 35719"/>
              <a:gd name="connsiteX1" fmla="*/ 100013 w 707232"/>
              <a:gd name="connsiteY1" fmla="*/ 16669 h 35719"/>
              <a:gd name="connsiteX2" fmla="*/ 202407 w 707232"/>
              <a:gd name="connsiteY2" fmla="*/ 23813 h 35719"/>
              <a:gd name="connsiteX3" fmla="*/ 297657 w 707232"/>
              <a:gd name="connsiteY3" fmla="*/ 30957 h 35719"/>
              <a:gd name="connsiteX4" fmla="*/ 411957 w 707232"/>
              <a:gd name="connsiteY4" fmla="*/ 28575 h 35719"/>
              <a:gd name="connsiteX5" fmla="*/ 523875 w 707232"/>
              <a:gd name="connsiteY5" fmla="*/ 28575 h 35719"/>
              <a:gd name="connsiteX6" fmla="*/ 631032 w 707232"/>
              <a:gd name="connsiteY6" fmla="*/ 30957 h 35719"/>
              <a:gd name="connsiteX7" fmla="*/ 0 w 707232"/>
              <a:gd name="connsiteY7" fmla="*/ 35719 h 35719"/>
              <a:gd name="connsiteX8" fmla="*/ 4763 w 707232"/>
              <a:gd name="connsiteY8" fmla="*/ 0 h 35719"/>
              <a:gd name="connsiteX0" fmla="*/ 4763 w 707232"/>
              <a:gd name="connsiteY0" fmla="*/ 0 h 35719"/>
              <a:gd name="connsiteX1" fmla="*/ 100013 w 707232"/>
              <a:gd name="connsiteY1" fmla="*/ 16669 h 35719"/>
              <a:gd name="connsiteX2" fmla="*/ 202407 w 707232"/>
              <a:gd name="connsiteY2" fmla="*/ 23813 h 35719"/>
              <a:gd name="connsiteX3" fmla="*/ 297657 w 707232"/>
              <a:gd name="connsiteY3" fmla="*/ 30957 h 35719"/>
              <a:gd name="connsiteX4" fmla="*/ 411957 w 707232"/>
              <a:gd name="connsiteY4" fmla="*/ 28575 h 35719"/>
              <a:gd name="connsiteX5" fmla="*/ 523875 w 707232"/>
              <a:gd name="connsiteY5" fmla="*/ 28575 h 35719"/>
              <a:gd name="connsiteX6" fmla="*/ 631032 w 707232"/>
              <a:gd name="connsiteY6" fmla="*/ 30957 h 35719"/>
              <a:gd name="connsiteX7" fmla="*/ 0 w 707232"/>
              <a:gd name="connsiteY7" fmla="*/ 35719 h 35719"/>
              <a:gd name="connsiteX8" fmla="*/ 4763 w 707232"/>
              <a:gd name="connsiteY8" fmla="*/ 0 h 35719"/>
              <a:gd name="connsiteX0" fmla="*/ 4763 w 707232"/>
              <a:gd name="connsiteY0" fmla="*/ 0 h 35719"/>
              <a:gd name="connsiteX1" fmla="*/ 100013 w 707232"/>
              <a:gd name="connsiteY1" fmla="*/ 16669 h 35719"/>
              <a:gd name="connsiteX2" fmla="*/ 202407 w 707232"/>
              <a:gd name="connsiteY2" fmla="*/ 23813 h 35719"/>
              <a:gd name="connsiteX3" fmla="*/ 297657 w 707232"/>
              <a:gd name="connsiteY3" fmla="*/ 30957 h 35719"/>
              <a:gd name="connsiteX4" fmla="*/ 411957 w 707232"/>
              <a:gd name="connsiteY4" fmla="*/ 28575 h 35719"/>
              <a:gd name="connsiteX5" fmla="*/ 523875 w 707232"/>
              <a:gd name="connsiteY5" fmla="*/ 28575 h 35719"/>
              <a:gd name="connsiteX6" fmla="*/ 631032 w 707232"/>
              <a:gd name="connsiteY6" fmla="*/ 30957 h 35719"/>
              <a:gd name="connsiteX7" fmla="*/ 0 w 707232"/>
              <a:gd name="connsiteY7" fmla="*/ 35719 h 35719"/>
              <a:gd name="connsiteX8" fmla="*/ 4763 w 707232"/>
              <a:gd name="connsiteY8" fmla="*/ 0 h 3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32" h="35719">
                <a:moveTo>
                  <a:pt x="4763" y="0"/>
                </a:moveTo>
                <a:cubicBezTo>
                  <a:pt x="35917" y="6350"/>
                  <a:pt x="67072" y="12700"/>
                  <a:pt x="100013" y="16669"/>
                </a:cubicBezTo>
                <a:cubicBezTo>
                  <a:pt x="132954" y="20638"/>
                  <a:pt x="202407" y="23813"/>
                  <a:pt x="202407" y="23813"/>
                </a:cubicBezTo>
                <a:cubicBezTo>
                  <a:pt x="235348" y="26194"/>
                  <a:pt x="262732" y="30163"/>
                  <a:pt x="297657" y="30957"/>
                </a:cubicBezTo>
                <a:lnTo>
                  <a:pt x="411957" y="28575"/>
                </a:lnTo>
                <a:cubicBezTo>
                  <a:pt x="449660" y="28178"/>
                  <a:pt x="487363" y="28178"/>
                  <a:pt x="523875" y="28575"/>
                </a:cubicBezTo>
                <a:cubicBezTo>
                  <a:pt x="560387" y="28972"/>
                  <a:pt x="707232" y="35322"/>
                  <a:pt x="631032" y="30957"/>
                </a:cubicBezTo>
                <a:lnTo>
                  <a:pt x="0" y="35719"/>
                </a:lnTo>
                <a:cubicBezTo>
                  <a:pt x="6351" y="26194"/>
                  <a:pt x="3175" y="11906"/>
                  <a:pt x="4763" y="0"/>
                </a:cubicBezTo>
                <a:close/>
              </a:path>
            </a:pathLst>
          </a:cu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6696075" y="2907505"/>
            <a:ext cx="1526381" cy="531019"/>
          </a:xfrm>
          <a:custGeom>
            <a:avLst/>
            <a:gdLst>
              <a:gd name="connsiteX0" fmla="*/ 0 w 1152525"/>
              <a:gd name="connsiteY0" fmla="*/ 0 h 411956"/>
              <a:gd name="connsiteX1" fmla="*/ 0 w 1152525"/>
              <a:gd name="connsiteY1" fmla="*/ 411956 h 411956"/>
              <a:gd name="connsiteX2" fmla="*/ 1152525 w 1152525"/>
              <a:gd name="connsiteY2" fmla="*/ 409575 h 411956"/>
              <a:gd name="connsiteX3" fmla="*/ 938213 w 1152525"/>
              <a:gd name="connsiteY3" fmla="*/ 395288 h 411956"/>
              <a:gd name="connsiteX4" fmla="*/ 804863 w 1152525"/>
              <a:gd name="connsiteY4" fmla="*/ 373856 h 411956"/>
              <a:gd name="connsiteX5" fmla="*/ 669132 w 1152525"/>
              <a:gd name="connsiteY5" fmla="*/ 345281 h 411956"/>
              <a:gd name="connsiteX6" fmla="*/ 559594 w 1152525"/>
              <a:gd name="connsiteY6" fmla="*/ 309563 h 411956"/>
              <a:gd name="connsiteX7" fmla="*/ 450057 w 1152525"/>
              <a:gd name="connsiteY7" fmla="*/ 266700 h 411956"/>
              <a:gd name="connsiteX8" fmla="*/ 357188 w 1152525"/>
              <a:gd name="connsiteY8" fmla="*/ 214313 h 411956"/>
              <a:gd name="connsiteX9" fmla="*/ 264319 w 1152525"/>
              <a:gd name="connsiteY9" fmla="*/ 159544 h 411956"/>
              <a:gd name="connsiteX10" fmla="*/ 166688 w 1152525"/>
              <a:gd name="connsiteY10" fmla="*/ 100013 h 411956"/>
              <a:gd name="connsiteX11" fmla="*/ 83344 w 1152525"/>
              <a:gd name="connsiteY11" fmla="*/ 45244 h 411956"/>
              <a:gd name="connsiteX12" fmla="*/ 0 w 1152525"/>
              <a:gd name="connsiteY12" fmla="*/ 0 h 411956"/>
              <a:gd name="connsiteX0" fmla="*/ 0 w 1152525"/>
              <a:gd name="connsiteY0" fmla="*/ 0 h 411956"/>
              <a:gd name="connsiteX1" fmla="*/ 0 w 1152525"/>
              <a:gd name="connsiteY1" fmla="*/ 411956 h 411956"/>
              <a:gd name="connsiteX2" fmla="*/ 1152525 w 1152525"/>
              <a:gd name="connsiteY2" fmla="*/ 409575 h 411956"/>
              <a:gd name="connsiteX3" fmla="*/ 938213 w 1152525"/>
              <a:gd name="connsiteY3" fmla="*/ 395288 h 411956"/>
              <a:gd name="connsiteX4" fmla="*/ 804863 w 1152525"/>
              <a:gd name="connsiteY4" fmla="*/ 373856 h 411956"/>
              <a:gd name="connsiteX5" fmla="*/ 669132 w 1152525"/>
              <a:gd name="connsiteY5" fmla="*/ 345281 h 411956"/>
              <a:gd name="connsiteX6" fmla="*/ 600075 w 1152525"/>
              <a:gd name="connsiteY6" fmla="*/ 333375 h 411956"/>
              <a:gd name="connsiteX7" fmla="*/ 559594 w 1152525"/>
              <a:gd name="connsiteY7" fmla="*/ 309563 h 411956"/>
              <a:gd name="connsiteX8" fmla="*/ 450057 w 1152525"/>
              <a:gd name="connsiteY8" fmla="*/ 266700 h 411956"/>
              <a:gd name="connsiteX9" fmla="*/ 357188 w 1152525"/>
              <a:gd name="connsiteY9" fmla="*/ 214313 h 411956"/>
              <a:gd name="connsiteX10" fmla="*/ 264319 w 1152525"/>
              <a:gd name="connsiteY10" fmla="*/ 159544 h 411956"/>
              <a:gd name="connsiteX11" fmla="*/ 166688 w 1152525"/>
              <a:gd name="connsiteY11" fmla="*/ 100013 h 411956"/>
              <a:gd name="connsiteX12" fmla="*/ 83344 w 1152525"/>
              <a:gd name="connsiteY12" fmla="*/ 45244 h 411956"/>
              <a:gd name="connsiteX13" fmla="*/ 0 w 1152525"/>
              <a:gd name="connsiteY13" fmla="*/ 0 h 411956"/>
              <a:gd name="connsiteX0" fmla="*/ 0 w 1152525"/>
              <a:gd name="connsiteY0" fmla="*/ 0 h 411956"/>
              <a:gd name="connsiteX1" fmla="*/ 0 w 1152525"/>
              <a:gd name="connsiteY1" fmla="*/ 411956 h 411956"/>
              <a:gd name="connsiteX2" fmla="*/ 1152525 w 1152525"/>
              <a:gd name="connsiteY2" fmla="*/ 409575 h 411956"/>
              <a:gd name="connsiteX3" fmla="*/ 938213 w 1152525"/>
              <a:gd name="connsiteY3" fmla="*/ 395288 h 411956"/>
              <a:gd name="connsiteX4" fmla="*/ 804863 w 1152525"/>
              <a:gd name="connsiteY4" fmla="*/ 373856 h 411956"/>
              <a:gd name="connsiteX5" fmla="*/ 669132 w 1152525"/>
              <a:gd name="connsiteY5" fmla="*/ 345281 h 411956"/>
              <a:gd name="connsiteX6" fmla="*/ 600075 w 1152525"/>
              <a:gd name="connsiteY6" fmla="*/ 333375 h 411956"/>
              <a:gd name="connsiteX7" fmla="*/ 559594 w 1152525"/>
              <a:gd name="connsiteY7" fmla="*/ 309563 h 411956"/>
              <a:gd name="connsiteX8" fmla="*/ 450057 w 1152525"/>
              <a:gd name="connsiteY8" fmla="*/ 266700 h 411956"/>
              <a:gd name="connsiteX9" fmla="*/ 357188 w 1152525"/>
              <a:gd name="connsiteY9" fmla="*/ 214313 h 411956"/>
              <a:gd name="connsiteX10" fmla="*/ 264319 w 1152525"/>
              <a:gd name="connsiteY10" fmla="*/ 159544 h 411956"/>
              <a:gd name="connsiteX11" fmla="*/ 166688 w 1152525"/>
              <a:gd name="connsiteY11" fmla="*/ 100013 h 411956"/>
              <a:gd name="connsiteX12" fmla="*/ 83344 w 1152525"/>
              <a:gd name="connsiteY12" fmla="*/ 45244 h 411956"/>
              <a:gd name="connsiteX13" fmla="*/ 0 w 1152525"/>
              <a:gd name="connsiteY13" fmla="*/ 0 h 411956"/>
              <a:gd name="connsiteX0" fmla="*/ 0 w 1152525"/>
              <a:gd name="connsiteY0" fmla="*/ 0 h 411956"/>
              <a:gd name="connsiteX1" fmla="*/ 0 w 1152525"/>
              <a:gd name="connsiteY1" fmla="*/ 411956 h 411956"/>
              <a:gd name="connsiteX2" fmla="*/ 1152525 w 1152525"/>
              <a:gd name="connsiteY2" fmla="*/ 409575 h 411956"/>
              <a:gd name="connsiteX3" fmla="*/ 938213 w 1152525"/>
              <a:gd name="connsiteY3" fmla="*/ 395288 h 411956"/>
              <a:gd name="connsiteX4" fmla="*/ 804863 w 1152525"/>
              <a:gd name="connsiteY4" fmla="*/ 373856 h 411956"/>
              <a:gd name="connsiteX5" fmla="*/ 669132 w 1152525"/>
              <a:gd name="connsiteY5" fmla="*/ 345281 h 411956"/>
              <a:gd name="connsiteX6" fmla="*/ 600075 w 1152525"/>
              <a:gd name="connsiteY6" fmla="*/ 333375 h 411956"/>
              <a:gd name="connsiteX7" fmla="*/ 597694 w 1152525"/>
              <a:gd name="connsiteY7" fmla="*/ 333375 h 411956"/>
              <a:gd name="connsiteX8" fmla="*/ 559594 w 1152525"/>
              <a:gd name="connsiteY8" fmla="*/ 309563 h 411956"/>
              <a:gd name="connsiteX9" fmla="*/ 450057 w 1152525"/>
              <a:gd name="connsiteY9" fmla="*/ 266700 h 411956"/>
              <a:gd name="connsiteX10" fmla="*/ 357188 w 1152525"/>
              <a:gd name="connsiteY10" fmla="*/ 214313 h 411956"/>
              <a:gd name="connsiteX11" fmla="*/ 264319 w 1152525"/>
              <a:gd name="connsiteY11" fmla="*/ 159544 h 411956"/>
              <a:gd name="connsiteX12" fmla="*/ 166688 w 1152525"/>
              <a:gd name="connsiteY12" fmla="*/ 100013 h 411956"/>
              <a:gd name="connsiteX13" fmla="*/ 83344 w 1152525"/>
              <a:gd name="connsiteY13" fmla="*/ 45244 h 411956"/>
              <a:gd name="connsiteX14" fmla="*/ 0 w 1152525"/>
              <a:gd name="connsiteY14" fmla="*/ 0 h 411956"/>
              <a:gd name="connsiteX0" fmla="*/ 369094 w 1521619"/>
              <a:gd name="connsiteY0" fmla="*/ 0 h 411956"/>
              <a:gd name="connsiteX1" fmla="*/ 0 w 1521619"/>
              <a:gd name="connsiteY1" fmla="*/ 411956 h 411956"/>
              <a:gd name="connsiteX2" fmla="*/ 1521619 w 1521619"/>
              <a:gd name="connsiteY2" fmla="*/ 409575 h 411956"/>
              <a:gd name="connsiteX3" fmla="*/ 1307307 w 1521619"/>
              <a:gd name="connsiteY3" fmla="*/ 395288 h 411956"/>
              <a:gd name="connsiteX4" fmla="*/ 1173957 w 1521619"/>
              <a:gd name="connsiteY4" fmla="*/ 373856 h 411956"/>
              <a:gd name="connsiteX5" fmla="*/ 1038226 w 1521619"/>
              <a:gd name="connsiteY5" fmla="*/ 345281 h 411956"/>
              <a:gd name="connsiteX6" fmla="*/ 969169 w 1521619"/>
              <a:gd name="connsiteY6" fmla="*/ 333375 h 411956"/>
              <a:gd name="connsiteX7" fmla="*/ 966788 w 1521619"/>
              <a:gd name="connsiteY7" fmla="*/ 333375 h 411956"/>
              <a:gd name="connsiteX8" fmla="*/ 928688 w 1521619"/>
              <a:gd name="connsiteY8" fmla="*/ 309563 h 411956"/>
              <a:gd name="connsiteX9" fmla="*/ 819151 w 1521619"/>
              <a:gd name="connsiteY9" fmla="*/ 266700 h 411956"/>
              <a:gd name="connsiteX10" fmla="*/ 726282 w 1521619"/>
              <a:gd name="connsiteY10" fmla="*/ 214313 h 411956"/>
              <a:gd name="connsiteX11" fmla="*/ 633413 w 1521619"/>
              <a:gd name="connsiteY11" fmla="*/ 159544 h 411956"/>
              <a:gd name="connsiteX12" fmla="*/ 535782 w 1521619"/>
              <a:gd name="connsiteY12" fmla="*/ 100013 h 411956"/>
              <a:gd name="connsiteX13" fmla="*/ 452438 w 1521619"/>
              <a:gd name="connsiteY13" fmla="*/ 45244 h 411956"/>
              <a:gd name="connsiteX14" fmla="*/ 369094 w 1521619"/>
              <a:gd name="connsiteY14" fmla="*/ 0 h 411956"/>
              <a:gd name="connsiteX0" fmla="*/ 0 w 1526381"/>
              <a:gd name="connsiteY0" fmla="*/ 0 h 531019"/>
              <a:gd name="connsiteX1" fmla="*/ 4762 w 1526381"/>
              <a:gd name="connsiteY1" fmla="*/ 531019 h 531019"/>
              <a:gd name="connsiteX2" fmla="*/ 1526381 w 1526381"/>
              <a:gd name="connsiteY2" fmla="*/ 528638 h 531019"/>
              <a:gd name="connsiteX3" fmla="*/ 1312069 w 1526381"/>
              <a:gd name="connsiteY3" fmla="*/ 514351 h 531019"/>
              <a:gd name="connsiteX4" fmla="*/ 1178719 w 1526381"/>
              <a:gd name="connsiteY4" fmla="*/ 492919 h 531019"/>
              <a:gd name="connsiteX5" fmla="*/ 1042988 w 1526381"/>
              <a:gd name="connsiteY5" fmla="*/ 464344 h 531019"/>
              <a:gd name="connsiteX6" fmla="*/ 973931 w 1526381"/>
              <a:gd name="connsiteY6" fmla="*/ 452438 h 531019"/>
              <a:gd name="connsiteX7" fmla="*/ 971550 w 1526381"/>
              <a:gd name="connsiteY7" fmla="*/ 452438 h 531019"/>
              <a:gd name="connsiteX8" fmla="*/ 933450 w 1526381"/>
              <a:gd name="connsiteY8" fmla="*/ 428626 h 531019"/>
              <a:gd name="connsiteX9" fmla="*/ 823913 w 1526381"/>
              <a:gd name="connsiteY9" fmla="*/ 385763 h 531019"/>
              <a:gd name="connsiteX10" fmla="*/ 731044 w 1526381"/>
              <a:gd name="connsiteY10" fmla="*/ 333376 h 531019"/>
              <a:gd name="connsiteX11" fmla="*/ 638175 w 1526381"/>
              <a:gd name="connsiteY11" fmla="*/ 278607 h 531019"/>
              <a:gd name="connsiteX12" fmla="*/ 540544 w 1526381"/>
              <a:gd name="connsiteY12" fmla="*/ 219076 h 531019"/>
              <a:gd name="connsiteX13" fmla="*/ 457200 w 1526381"/>
              <a:gd name="connsiteY13" fmla="*/ 164307 h 531019"/>
              <a:gd name="connsiteX14" fmla="*/ 0 w 1526381"/>
              <a:gd name="connsiteY14" fmla="*/ 0 h 531019"/>
              <a:gd name="connsiteX0" fmla="*/ 0 w 1526381"/>
              <a:gd name="connsiteY0" fmla="*/ 0 h 531019"/>
              <a:gd name="connsiteX1" fmla="*/ 4762 w 1526381"/>
              <a:gd name="connsiteY1" fmla="*/ 531019 h 531019"/>
              <a:gd name="connsiteX2" fmla="*/ 1526381 w 1526381"/>
              <a:gd name="connsiteY2" fmla="*/ 528638 h 531019"/>
              <a:gd name="connsiteX3" fmla="*/ 1312069 w 1526381"/>
              <a:gd name="connsiteY3" fmla="*/ 514351 h 531019"/>
              <a:gd name="connsiteX4" fmla="*/ 1178719 w 1526381"/>
              <a:gd name="connsiteY4" fmla="*/ 492919 h 531019"/>
              <a:gd name="connsiteX5" fmla="*/ 1042988 w 1526381"/>
              <a:gd name="connsiteY5" fmla="*/ 464344 h 531019"/>
              <a:gd name="connsiteX6" fmla="*/ 973931 w 1526381"/>
              <a:gd name="connsiteY6" fmla="*/ 452438 h 531019"/>
              <a:gd name="connsiteX7" fmla="*/ 971550 w 1526381"/>
              <a:gd name="connsiteY7" fmla="*/ 452438 h 531019"/>
              <a:gd name="connsiteX8" fmla="*/ 933450 w 1526381"/>
              <a:gd name="connsiteY8" fmla="*/ 428626 h 531019"/>
              <a:gd name="connsiteX9" fmla="*/ 823913 w 1526381"/>
              <a:gd name="connsiteY9" fmla="*/ 385763 h 531019"/>
              <a:gd name="connsiteX10" fmla="*/ 731044 w 1526381"/>
              <a:gd name="connsiteY10" fmla="*/ 333376 h 531019"/>
              <a:gd name="connsiteX11" fmla="*/ 638175 w 1526381"/>
              <a:gd name="connsiteY11" fmla="*/ 278607 h 531019"/>
              <a:gd name="connsiteX12" fmla="*/ 540544 w 1526381"/>
              <a:gd name="connsiteY12" fmla="*/ 219076 h 531019"/>
              <a:gd name="connsiteX13" fmla="*/ 457200 w 1526381"/>
              <a:gd name="connsiteY13" fmla="*/ 164307 h 531019"/>
              <a:gd name="connsiteX14" fmla="*/ 204788 w 1526381"/>
              <a:gd name="connsiteY14" fmla="*/ 35720 h 531019"/>
              <a:gd name="connsiteX15" fmla="*/ 0 w 1526381"/>
              <a:gd name="connsiteY15" fmla="*/ 0 h 531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26381" h="531019">
                <a:moveTo>
                  <a:pt x="0" y="0"/>
                </a:moveTo>
                <a:cubicBezTo>
                  <a:pt x="1587" y="177006"/>
                  <a:pt x="3175" y="354013"/>
                  <a:pt x="4762" y="531019"/>
                </a:cubicBezTo>
                <a:lnTo>
                  <a:pt x="1526381" y="528638"/>
                </a:lnTo>
                <a:lnTo>
                  <a:pt x="1312069" y="514351"/>
                </a:lnTo>
                <a:lnTo>
                  <a:pt x="1178719" y="492919"/>
                </a:lnTo>
                <a:lnTo>
                  <a:pt x="1042988" y="464344"/>
                </a:lnTo>
                <a:cubicBezTo>
                  <a:pt x="1002904" y="457597"/>
                  <a:pt x="992187" y="458391"/>
                  <a:pt x="973931" y="452438"/>
                </a:cubicBezTo>
                <a:cubicBezTo>
                  <a:pt x="962025" y="450454"/>
                  <a:pt x="978297" y="456407"/>
                  <a:pt x="971550" y="452438"/>
                </a:cubicBezTo>
                <a:cubicBezTo>
                  <a:pt x="964803" y="448469"/>
                  <a:pt x="958056" y="439738"/>
                  <a:pt x="933450" y="428626"/>
                </a:cubicBezTo>
                <a:lnTo>
                  <a:pt x="823913" y="385763"/>
                </a:lnTo>
                <a:lnTo>
                  <a:pt x="731044" y="333376"/>
                </a:lnTo>
                <a:lnTo>
                  <a:pt x="638175" y="278607"/>
                </a:lnTo>
                <a:lnTo>
                  <a:pt x="540544" y="219076"/>
                </a:lnTo>
                <a:lnTo>
                  <a:pt x="457200" y="164307"/>
                </a:lnTo>
                <a:lnTo>
                  <a:pt x="204788" y="35720"/>
                </a:lnTo>
                <a:lnTo>
                  <a:pt x="0" y="0"/>
                </a:lnTo>
                <a:close/>
              </a:path>
            </a:pathLst>
          </a:cu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813717" y="5691188"/>
            <a:ext cx="2032001" cy="666750"/>
          </a:xfrm>
          <a:custGeom>
            <a:avLst/>
            <a:gdLst>
              <a:gd name="connsiteX0" fmla="*/ 2381 w 1581150"/>
              <a:gd name="connsiteY0" fmla="*/ 0 h 661988"/>
              <a:gd name="connsiteX1" fmla="*/ 0 w 1581150"/>
              <a:gd name="connsiteY1" fmla="*/ 661988 h 661988"/>
              <a:gd name="connsiteX2" fmla="*/ 1581150 w 1581150"/>
              <a:gd name="connsiteY2" fmla="*/ 661988 h 661988"/>
              <a:gd name="connsiteX3" fmla="*/ 1471612 w 1581150"/>
              <a:gd name="connsiteY3" fmla="*/ 657225 h 661988"/>
              <a:gd name="connsiteX4" fmla="*/ 1352550 w 1581150"/>
              <a:gd name="connsiteY4" fmla="*/ 645319 h 661988"/>
              <a:gd name="connsiteX5" fmla="*/ 1254919 w 1581150"/>
              <a:gd name="connsiteY5" fmla="*/ 633413 h 661988"/>
              <a:gd name="connsiteX6" fmla="*/ 1171575 w 1581150"/>
              <a:gd name="connsiteY6" fmla="*/ 619125 h 661988"/>
              <a:gd name="connsiteX7" fmla="*/ 1076325 w 1581150"/>
              <a:gd name="connsiteY7" fmla="*/ 602456 h 661988"/>
              <a:gd name="connsiteX8" fmla="*/ 985837 w 1581150"/>
              <a:gd name="connsiteY8" fmla="*/ 581025 h 661988"/>
              <a:gd name="connsiteX9" fmla="*/ 931069 w 1581150"/>
              <a:gd name="connsiteY9" fmla="*/ 550069 h 661988"/>
              <a:gd name="connsiteX10" fmla="*/ 866775 w 1581150"/>
              <a:gd name="connsiteY10" fmla="*/ 516731 h 661988"/>
              <a:gd name="connsiteX11" fmla="*/ 771525 w 1581150"/>
              <a:gd name="connsiteY11" fmla="*/ 464344 h 661988"/>
              <a:gd name="connsiteX12" fmla="*/ 650081 w 1581150"/>
              <a:gd name="connsiteY12" fmla="*/ 383381 h 661988"/>
              <a:gd name="connsiteX13" fmla="*/ 566737 w 1581150"/>
              <a:gd name="connsiteY13" fmla="*/ 330994 h 661988"/>
              <a:gd name="connsiteX14" fmla="*/ 490537 w 1581150"/>
              <a:gd name="connsiteY14" fmla="*/ 264319 h 661988"/>
              <a:gd name="connsiteX15" fmla="*/ 397669 w 1581150"/>
              <a:gd name="connsiteY15" fmla="*/ 192881 h 661988"/>
              <a:gd name="connsiteX16" fmla="*/ 333375 w 1581150"/>
              <a:gd name="connsiteY16" fmla="*/ 145256 h 661988"/>
              <a:gd name="connsiteX17" fmla="*/ 233362 w 1581150"/>
              <a:gd name="connsiteY17" fmla="*/ 83344 h 661988"/>
              <a:gd name="connsiteX18" fmla="*/ 138112 w 1581150"/>
              <a:gd name="connsiteY18" fmla="*/ 35719 h 661988"/>
              <a:gd name="connsiteX19" fmla="*/ 2381 w 1581150"/>
              <a:gd name="connsiteY19" fmla="*/ 0 h 661988"/>
              <a:gd name="connsiteX0" fmla="*/ 2381 w 1581150"/>
              <a:gd name="connsiteY0" fmla="*/ 0 h 661988"/>
              <a:gd name="connsiteX1" fmla="*/ 0 w 1581150"/>
              <a:gd name="connsiteY1" fmla="*/ 661988 h 661988"/>
              <a:gd name="connsiteX2" fmla="*/ 1581150 w 1581150"/>
              <a:gd name="connsiteY2" fmla="*/ 661988 h 661988"/>
              <a:gd name="connsiteX3" fmla="*/ 1471612 w 1581150"/>
              <a:gd name="connsiteY3" fmla="*/ 657225 h 661988"/>
              <a:gd name="connsiteX4" fmla="*/ 1352550 w 1581150"/>
              <a:gd name="connsiteY4" fmla="*/ 645319 h 661988"/>
              <a:gd name="connsiteX5" fmla="*/ 1254919 w 1581150"/>
              <a:gd name="connsiteY5" fmla="*/ 633413 h 661988"/>
              <a:gd name="connsiteX6" fmla="*/ 1171575 w 1581150"/>
              <a:gd name="connsiteY6" fmla="*/ 619125 h 661988"/>
              <a:gd name="connsiteX7" fmla="*/ 1076325 w 1581150"/>
              <a:gd name="connsiteY7" fmla="*/ 602456 h 661988"/>
              <a:gd name="connsiteX8" fmla="*/ 985837 w 1581150"/>
              <a:gd name="connsiteY8" fmla="*/ 581025 h 661988"/>
              <a:gd name="connsiteX9" fmla="*/ 931069 w 1581150"/>
              <a:gd name="connsiteY9" fmla="*/ 550069 h 661988"/>
              <a:gd name="connsiteX10" fmla="*/ 866775 w 1581150"/>
              <a:gd name="connsiteY10" fmla="*/ 516731 h 661988"/>
              <a:gd name="connsiteX11" fmla="*/ 771525 w 1581150"/>
              <a:gd name="connsiteY11" fmla="*/ 464344 h 661988"/>
              <a:gd name="connsiteX12" fmla="*/ 650081 w 1581150"/>
              <a:gd name="connsiteY12" fmla="*/ 383381 h 661988"/>
              <a:gd name="connsiteX13" fmla="*/ 566737 w 1581150"/>
              <a:gd name="connsiteY13" fmla="*/ 330994 h 661988"/>
              <a:gd name="connsiteX14" fmla="*/ 490537 w 1581150"/>
              <a:gd name="connsiteY14" fmla="*/ 264319 h 661988"/>
              <a:gd name="connsiteX15" fmla="*/ 397669 w 1581150"/>
              <a:gd name="connsiteY15" fmla="*/ 192881 h 661988"/>
              <a:gd name="connsiteX16" fmla="*/ 333375 w 1581150"/>
              <a:gd name="connsiteY16" fmla="*/ 145256 h 661988"/>
              <a:gd name="connsiteX17" fmla="*/ 233362 w 1581150"/>
              <a:gd name="connsiteY17" fmla="*/ 83344 h 661988"/>
              <a:gd name="connsiteX18" fmla="*/ 138112 w 1581150"/>
              <a:gd name="connsiteY18" fmla="*/ 35719 h 661988"/>
              <a:gd name="connsiteX19" fmla="*/ 2381 w 1581150"/>
              <a:gd name="connsiteY19" fmla="*/ 0 h 661988"/>
              <a:gd name="connsiteX0" fmla="*/ 2381 w 1581150"/>
              <a:gd name="connsiteY0" fmla="*/ 0 h 661988"/>
              <a:gd name="connsiteX1" fmla="*/ 0 w 1581150"/>
              <a:gd name="connsiteY1" fmla="*/ 661988 h 661988"/>
              <a:gd name="connsiteX2" fmla="*/ 1581150 w 1581150"/>
              <a:gd name="connsiteY2" fmla="*/ 661988 h 661988"/>
              <a:gd name="connsiteX3" fmla="*/ 1471612 w 1581150"/>
              <a:gd name="connsiteY3" fmla="*/ 657225 h 661988"/>
              <a:gd name="connsiteX4" fmla="*/ 1352550 w 1581150"/>
              <a:gd name="connsiteY4" fmla="*/ 645319 h 661988"/>
              <a:gd name="connsiteX5" fmla="*/ 1254919 w 1581150"/>
              <a:gd name="connsiteY5" fmla="*/ 633413 h 661988"/>
              <a:gd name="connsiteX6" fmla="*/ 1171575 w 1581150"/>
              <a:gd name="connsiteY6" fmla="*/ 619125 h 661988"/>
              <a:gd name="connsiteX7" fmla="*/ 1076325 w 1581150"/>
              <a:gd name="connsiteY7" fmla="*/ 602456 h 661988"/>
              <a:gd name="connsiteX8" fmla="*/ 1012031 w 1581150"/>
              <a:gd name="connsiteY8" fmla="*/ 569119 h 661988"/>
              <a:gd name="connsiteX9" fmla="*/ 985837 w 1581150"/>
              <a:gd name="connsiteY9" fmla="*/ 581025 h 661988"/>
              <a:gd name="connsiteX10" fmla="*/ 931069 w 1581150"/>
              <a:gd name="connsiteY10" fmla="*/ 550069 h 661988"/>
              <a:gd name="connsiteX11" fmla="*/ 866775 w 1581150"/>
              <a:gd name="connsiteY11" fmla="*/ 516731 h 661988"/>
              <a:gd name="connsiteX12" fmla="*/ 771525 w 1581150"/>
              <a:gd name="connsiteY12" fmla="*/ 464344 h 661988"/>
              <a:gd name="connsiteX13" fmla="*/ 650081 w 1581150"/>
              <a:gd name="connsiteY13" fmla="*/ 383381 h 661988"/>
              <a:gd name="connsiteX14" fmla="*/ 566737 w 1581150"/>
              <a:gd name="connsiteY14" fmla="*/ 330994 h 661988"/>
              <a:gd name="connsiteX15" fmla="*/ 490537 w 1581150"/>
              <a:gd name="connsiteY15" fmla="*/ 264319 h 661988"/>
              <a:gd name="connsiteX16" fmla="*/ 397669 w 1581150"/>
              <a:gd name="connsiteY16" fmla="*/ 192881 h 661988"/>
              <a:gd name="connsiteX17" fmla="*/ 333375 w 1581150"/>
              <a:gd name="connsiteY17" fmla="*/ 145256 h 661988"/>
              <a:gd name="connsiteX18" fmla="*/ 233362 w 1581150"/>
              <a:gd name="connsiteY18" fmla="*/ 83344 h 661988"/>
              <a:gd name="connsiteX19" fmla="*/ 138112 w 1581150"/>
              <a:gd name="connsiteY19" fmla="*/ 35719 h 661988"/>
              <a:gd name="connsiteX20" fmla="*/ 2381 w 1581150"/>
              <a:gd name="connsiteY20" fmla="*/ 0 h 661988"/>
              <a:gd name="connsiteX0" fmla="*/ 2381 w 1581150"/>
              <a:gd name="connsiteY0" fmla="*/ 0 h 661988"/>
              <a:gd name="connsiteX1" fmla="*/ 0 w 1581150"/>
              <a:gd name="connsiteY1" fmla="*/ 661988 h 661988"/>
              <a:gd name="connsiteX2" fmla="*/ 1581150 w 1581150"/>
              <a:gd name="connsiteY2" fmla="*/ 661988 h 661988"/>
              <a:gd name="connsiteX3" fmla="*/ 1471612 w 1581150"/>
              <a:gd name="connsiteY3" fmla="*/ 657225 h 661988"/>
              <a:gd name="connsiteX4" fmla="*/ 1352550 w 1581150"/>
              <a:gd name="connsiteY4" fmla="*/ 645319 h 661988"/>
              <a:gd name="connsiteX5" fmla="*/ 1254919 w 1581150"/>
              <a:gd name="connsiteY5" fmla="*/ 633413 h 661988"/>
              <a:gd name="connsiteX6" fmla="*/ 1171575 w 1581150"/>
              <a:gd name="connsiteY6" fmla="*/ 619125 h 661988"/>
              <a:gd name="connsiteX7" fmla="*/ 1076325 w 1581150"/>
              <a:gd name="connsiteY7" fmla="*/ 602456 h 661988"/>
              <a:gd name="connsiteX8" fmla="*/ 1012031 w 1581150"/>
              <a:gd name="connsiteY8" fmla="*/ 569119 h 661988"/>
              <a:gd name="connsiteX9" fmla="*/ 985837 w 1581150"/>
              <a:gd name="connsiteY9" fmla="*/ 581025 h 661988"/>
              <a:gd name="connsiteX10" fmla="*/ 964406 w 1581150"/>
              <a:gd name="connsiteY10" fmla="*/ 569119 h 661988"/>
              <a:gd name="connsiteX11" fmla="*/ 931069 w 1581150"/>
              <a:gd name="connsiteY11" fmla="*/ 550069 h 661988"/>
              <a:gd name="connsiteX12" fmla="*/ 866775 w 1581150"/>
              <a:gd name="connsiteY12" fmla="*/ 516731 h 661988"/>
              <a:gd name="connsiteX13" fmla="*/ 771525 w 1581150"/>
              <a:gd name="connsiteY13" fmla="*/ 464344 h 661988"/>
              <a:gd name="connsiteX14" fmla="*/ 650081 w 1581150"/>
              <a:gd name="connsiteY14" fmla="*/ 383381 h 661988"/>
              <a:gd name="connsiteX15" fmla="*/ 566737 w 1581150"/>
              <a:gd name="connsiteY15" fmla="*/ 330994 h 661988"/>
              <a:gd name="connsiteX16" fmla="*/ 490537 w 1581150"/>
              <a:gd name="connsiteY16" fmla="*/ 264319 h 661988"/>
              <a:gd name="connsiteX17" fmla="*/ 397669 w 1581150"/>
              <a:gd name="connsiteY17" fmla="*/ 192881 h 661988"/>
              <a:gd name="connsiteX18" fmla="*/ 333375 w 1581150"/>
              <a:gd name="connsiteY18" fmla="*/ 145256 h 661988"/>
              <a:gd name="connsiteX19" fmla="*/ 233362 w 1581150"/>
              <a:gd name="connsiteY19" fmla="*/ 83344 h 661988"/>
              <a:gd name="connsiteX20" fmla="*/ 138112 w 1581150"/>
              <a:gd name="connsiteY20" fmla="*/ 35719 h 661988"/>
              <a:gd name="connsiteX21" fmla="*/ 2381 w 1581150"/>
              <a:gd name="connsiteY21" fmla="*/ 0 h 661988"/>
              <a:gd name="connsiteX0" fmla="*/ 2381 w 1581150"/>
              <a:gd name="connsiteY0" fmla="*/ 0 h 661988"/>
              <a:gd name="connsiteX1" fmla="*/ 0 w 1581150"/>
              <a:gd name="connsiteY1" fmla="*/ 661988 h 661988"/>
              <a:gd name="connsiteX2" fmla="*/ 1581150 w 1581150"/>
              <a:gd name="connsiteY2" fmla="*/ 661988 h 661988"/>
              <a:gd name="connsiteX3" fmla="*/ 1471612 w 1581150"/>
              <a:gd name="connsiteY3" fmla="*/ 657225 h 661988"/>
              <a:gd name="connsiteX4" fmla="*/ 1352550 w 1581150"/>
              <a:gd name="connsiteY4" fmla="*/ 645319 h 661988"/>
              <a:gd name="connsiteX5" fmla="*/ 1254919 w 1581150"/>
              <a:gd name="connsiteY5" fmla="*/ 633413 h 661988"/>
              <a:gd name="connsiteX6" fmla="*/ 1171575 w 1581150"/>
              <a:gd name="connsiteY6" fmla="*/ 619125 h 661988"/>
              <a:gd name="connsiteX7" fmla="*/ 1076325 w 1581150"/>
              <a:gd name="connsiteY7" fmla="*/ 602456 h 661988"/>
              <a:gd name="connsiteX8" fmla="*/ 1012031 w 1581150"/>
              <a:gd name="connsiteY8" fmla="*/ 569119 h 661988"/>
              <a:gd name="connsiteX9" fmla="*/ 985837 w 1581150"/>
              <a:gd name="connsiteY9" fmla="*/ 581025 h 661988"/>
              <a:gd name="connsiteX10" fmla="*/ 964406 w 1581150"/>
              <a:gd name="connsiteY10" fmla="*/ 569119 h 661988"/>
              <a:gd name="connsiteX11" fmla="*/ 931069 w 1581150"/>
              <a:gd name="connsiteY11" fmla="*/ 550069 h 661988"/>
              <a:gd name="connsiteX12" fmla="*/ 866775 w 1581150"/>
              <a:gd name="connsiteY12" fmla="*/ 516731 h 661988"/>
              <a:gd name="connsiteX13" fmla="*/ 771525 w 1581150"/>
              <a:gd name="connsiteY13" fmla="*/ 464344 h 661988"/>
              <a:gd name="connsiteX14" fmla="*/ 650081 w 1581150"/>
              <a:gd name="connsiteY14" fmla="*/ 383381 h 661988"/>
              <a:gd name="connsiteX15" fmla="*/ 566737 w 1581150"/>
              <a:gd name="connsiteY15" fmla="*/ 330994 h 661988"/>
              <a:gd name="connsiteX16" fmla="*/ 490537 w 1581150"/>
              <a:gd name="connsiteY16" fmla="*/ 264319 h 661988"/>
              <a:gd name="connsiteX17" fmla="*/ 421481 w 1581150"/>
              <a:gd name="connsiteY17" fmla="*/ 202406 h 661988"/>
              <a:gd name="connsiteX18" fmla="*/ 397669 w 1581150"/>
              <a:gd name="connsiteY18" fmla="*/ 192881 h 661988"/>
              <a:gd name="connsiteX19" fmla="*/ 333375 w 1581150"/>
              <a:gd name="connsiteY19" fmla="*/ 145256 h 661988"/>
              <a:gd name="connsiteX20" fmla="*/ 233362 w 1581150"/>
              <a:gd name="connsiteY20" fmla="*/ 83344 h 661988"/>
              <a:gd name="connsiteX21" fmla="*/ 138112 w 1581150"/>
              <a:gd name="connsiteY21" fmla="*/ 35719 h 661988"/>
              <a:gd name="connsiteX22" fmla="*/ 2381 w 1581150"/>
              <a:gd name="connsiteY22" fmla="*/ 0 h 661988"/>
              <a:gd name="connsiteX0" fmla="*/ 2381 w 1581150"/>
              <a:gd name="connsiteY0" fmla="*/ 0 h 661988"/>
              <a:gd name="connsiteX1" fmla="*/ 0 w 1581150"/>
              <a:gd name="connsiteY1" fmla="*/ 661988 h 661988"/>
              <a:gd name="connsiteX2" fmla="*/ 1581150 w 1581150"/>
              <a:gd name="connsiteY2" fmla="*/ 661988 h 661988"/>
              <a:gd name="connsiteX3" fmla="*/ 1471612 w 1581150"/>
              <a:gd name="connsiteY3" fmla="*/ 657225 h 661988"/>
              <a:gd name="connsiteX4" fmla="*/ 1352550 w 1581150"/>
              <a:gd name="connsiteY4" fmla="*/ 645319 h 661988"/>
              <a:gd name="connsiteX5" fmla="*/ 1254919 w 1581150"/>
              <a:gd name="connsiteY5" fmla="*/ 633413 h 661988"/>
              <a:gd name="connsiteX6" fmla="*/ 1171575 w 1581150"/>
              <a:gd name="connsiteY6" fmla="*/ 619125 h 661988"/>
              <a:gd name="connsiteX7" fmla="*/ 1076325 w 1581150"/>
              <a:gd name="connsiteY7" fmla="*/ 602456 h 661988"/>
              <a:gd name="connsiteX8" fmla="*/ 1012031 w 1581150"/>
              <a:gd name="connsiteY8" fmla="*/ 602457 h 661988"/>
              <a:gd name="connsiteX9" fmla="*/ 985837 w 1581150"/>
              <a:gd name="connsiteY9" fmla="*/ 581025 h 661988"/>
              <a:gd name="connsiteX10" fmla="*/ 964406 w 1581150"/>
              <a:gd name="connsiteY10" fmla="*/ 569119 h 661988"/>
              <a:gd name="connsiteX11" fmla="*/ 931069 w 1581150"/>
              <a:gd name="connsiteY11" fmla="*/ 550069 h 661988"/>
              <a:gd name="connsiteX12" fmla="*/ 866775 w 1581150"/>
              <a:gd name="connsiteY12" fmla="*/ 516731 h 661988"/>
              <a:gd name="connsiteX13" fmla="*/ 771525 w 1581150"/>
              <a:gd name="connsiteY13" fmla="*/ 464344 h 661988"/>
              <a:gd name="connsiteX14" fmla="*/ 650081 w 1581150"/>
              <a:gd name="connsiteY14" fmla="*/ 383381 h 661988"/>
              <a:gd name="connsiteX15" fmla="*/ 566737 w 1581150"/>
              <a:gd name="connsiteY15" fmla="*/ 330994 h 661988"/>
              <a:gd name="connsiteX16" fmla="*/ 490537 w 1581150"/>
              <a:gd name="connsiteY16" fmla="*/ 264319 h 661988"/>
              <a:gd name="connsiteX17" fmla="*/ 421481 w 1581150"/>
              <a:gd name="connsiteY17" fmla="*/ 202406 h 661988"/>
              <a:gd name="connsiteX18" fmla="*/ 397669 w 1581150"/>
              <a:gd name="connsiteY18" fmla="*/ 192881 h 661988"/>
              <a:gd name="connsiteX19" fmla="*/ 333375 w 1581150"/>
              <a:gd name="connsiteY19" fmla="*/ 145256 h 661988"/>
              <a:gd name="connsiteX20" fmla="*/ 233362 w 1581150"/>
              <a:gd name="connsiteY20" fmla="*/ 83344 h 661988"/>
              <a:gd name="connsiteX21" fmla="*/ 138112 w 1581150"/>
              <a:gd name="connsiteY21" fmla="*/ 35719 h 661988"/>
              <a:gd name="connsiteX22" fmla="*/ 2381 w 1581150"/>
              <a:gd name="connsiteY22" fmla="*/ 0 h 661988"/>
              <a:gd name="connsiteX0" fmla="*/ 2381 w 1581150"/>
              <a:gd name="connsiteY0" fmla="*/ 0 h 661988"/>
              <a:gd name="connsiteX1" fmla="*/ 0 w 1581150"/>
              <a:gd name="connsiteY1" fmla="*/ 661988 h 661988"/>
              <a:gd name="connsiteX2" fmla="*/ 1581150 w 1581150"/>
              <a:gd name="connsiteY2" fmla="*/ 661988 h 661988"/>
              <a:gd name="connsiteX3" fmla="*/ 1471612 w 1581150"/>
              <a:gd name="connsiteY3" fmla="*/ 657225 h 661988"/>
              <a:gd name="connsiteX4" fmla="*/ 1352550 w 1581150"/>
              <a:gd name="connsiteY4" fmla="*/ 645319 h 661988"/>
              <a:gd name="connsiteX5" fmla="*/ 1254919 w 1581150"/>
              <a:gd name="connsiteY5" fmla="*/ 633413 h 661988"/>
              <a:gd name="connsiteX6" fmla="*/ 1171575 w 1581150"/>
              <a:gd name="connsiteY6" fmla="*/ 619125 h 661988"/>
              <a:gd name="connsiteX7" fmla="*/ 1076325 w 1581150"/>
              <a:gd name="connsiteY7" fmla="*/ 602456 h 661988"/>
              <a:gd name="connsiteX8" fmla="*/ 1012031 w 1581150"/>
              <a:gd name="connsiteY8" fmla="*/ 571501 h 661988"/>
              <a:gd name="connsiteX9" fmla="*/ 985837 w 1581150"/>
              <a:gd name="connsiteY9" fmla="*/ 581025 h 661988"/>
              <a:gd name="connsiteX10" fmla="*/ 964406 w 1581150"/>
              <a:gd name="connsiteY10" fmla="*/ 569119 h 661988"/>
              <a:gd name="connsiteX11" fmla="*/ 931069 w 1581150"/>
              <a:gd name="connsiteY11" fmla="*/ 550069 h 661988"/>
              <a:gd name="connsiteX12" fmla="*/ 866775 w 1581150"/>
              <a:gd name="connsiteY12" fmla="*/ 516731 h 661988"/>
              <a:gd name="connsiteX13" fmla="*/ 771525 w 1581150"/>
              <a:gd name="connsiteY13" fmla="*/ 464344 h 661988"/>
              <a:gd name="connsiteX14" fmla="*/ 650081 w 1581150"/>
              <a:gd name="connsiteY14" fmla="*/ 383381 h 661988"/>
              <a:gd name="connsiteX15" fmla="*/ 566737 w 1581150"/>
              <a:gd name="connsiteY15" fmla="*/ 330994 h 661988"/>
              <a:gd name="connsiteX16" fmla="*/ 490537 w 1581150"/>
              <a:gd name="connsiteY16" fmla="*/ 264319 h 661988"/>
              <a:gd name="connsiteX17" fmla="*/ 421481 w 1581150"/>
              <a:gd name="connsiteY17" fmla="*/ 202406 h 661988"/>
              <a:gd name="connsiteX18" fmla="*/ 397669 w 1581150"/>
              <a:gd name="connsiteY18" fmla="*/ 192881 h 661988"/>
              <a:gd name="connsiteX19" fmla="*/ 333375 w 1581150"/>
              <a:gd name="connsiteY19" fmla="*/ 145256 h 661988"/>
              <a:gd name="connsiteX20" fmla="*/ 233362 w 1581150"/>
              <a:gd name="connsiteY20" fmla="*/ 83344 h 661988"/>
              <a:gd name="connsiteX21" fmla="*/ 138112 w 1581150"/>
              <a:gd name="connsiteY21" fmla="*/ 35719 h 661988"/>
              <a:gd name="connsiteX22" fmla="*/ 2381 w 1581150"/>
              <a:gd name="connsiteY22" fmla="*/ 0 h 661988"/>
              <a:gd name="connsiteX0" fmla="*/ 2381 w 1581150"/>
              <a:gd name="connsiteY0" fmla="*/ 0 h 661988"/>
              <a:gd name="connsiteX1" fmla="*/ 0 w 1581150"/>
              <a:gd name="connsiteY1" fmla="*/ 661988 h 661988"/>
              <a:gd name="connsiteX2" fmla="*/ 1581150 w 1581150"/>
              <a:gd name="connsiteY2" fmla="*/ 661988 h 661988"/>
              <a:gd name="connsiteX3" fmla="*/ 1471612 w 1581150"/>
              <a:gd name="connsiteY3" fmla="*/ 657225 h 661988"/>
              <a:gd name="connsiteX4" fmla="*/ 1352550 w 1581150"/>
              <a:gd name="connsiteY4" fmla="*/ 645319 h 661988"/>
              <a:gd name="connsiteX5" fmla="*/ 1254919 w 1581150"/>
              <a:gd name="connsiteY5" fmla="*/ 633413 h 661988"/>
              <a:gd name="connsiteX6" fmla="*/ 1171575 w 1581150"/>
              <a:gd name="connsiteY6" fmla="*/ 619125 h 661988"/>
              <a:gd name="connsiteX7" fmla="*/ 1076325 w 1581150"/>
              <a:gd name="connsiteY7" fmla="*/ 602456 h 661988"/>
              <a:gd name="connsiteX8" fmla="*/ 1012031 w 1581150"/>
              <a:gd name="connsiteY8" fmla="*/ 571501 h 661988"/>
              <a:gd name="connsiteX9" fmla="*/ 985837 w 1581150"/>
              <a:gd name="connsiteY9" fmla="*/ 581025 h 661988"/>
              <a:gd name="connsiteX10" fmla="*/ 964406 w 1581150"/>
              <a:gd name="connsiteY10" fmla="*/ 569119 h 661988"/>
              <a:gd name="connsiteX11" fmla="*/ 931069 w 1581150"/>
              <a:gd name="connsiteY11" fmla="*/ 550069 h 661988"/>
              <a:gd name="connsiteX12" fmla="*/ 866775 w 1581150"/>
              <a:gd name="connsiteY12" fmla="*/ 516731 h 661988"/>
              <a:gd name="connsiteX13" fmla="*/ 771525 w 1581150"/>
              <a:gd name="connsiteY13" fmla="*/ 464344 h 661988"/>
              <a:gd name="connsiteX14" fmla="*/ 650081 w 1581150"/>
              <a:gd name="connsiteY14" fmla="*/ 383381 h 661988"/>
              <a:gd name="connsiteX15" fmla="*/ 566737 w 1581150"/>
              <a:gd name="connsiteY15" fmla="*/ 330994 h 661988"/>
              <a:gd name="connsiteX16" fmla="*/ 490537 w 1581150"/>
              <a:gd name="connsiteY16" fmla="*/ 264319 h 661988"/>
              <a:gd name="connsiteX17" fmla="*/ 421481 w 1581150"/>
              <a:gd name="connsiteY17" fmla="*/ 202406 h 661988"/>
              <a:gd name="connsiteX18" fmla="*/ 397669 w 1581150"/>
              <a:gd name="connsiteY18" fmla="*/ 192881 h 661988"/>
              <a:gd name="connsiteX19" fmla="*/ 333375 w 1581150"/>
              <a:gd name="connsiteY19" fmla="*/ 145256 h 661988"/>
              <a:gd name="connsiteX20" fmla="*/ 233362 w 1581150"/>
              <a:gd name="connsiteY20" fmla="*/ 83344 h 661988"/>
              <a:gd name="connsiteX21" fmla="*/ 138112 w 1581150"/>
              <a:gd name="connsiteY21" fmla="*/ 35719 h 661988"/>
              <a:gd name="connsiteX22" fmla="*/ 2381 w 1581150"/>
              <a:gd name="connsiteY22" fmla="*/ 0 h 661988"/>
              <a:gd name="connsiteX0" fmla="*/ 450056 w 2028825"/>
              <a:gd name="connsiteY0" fmla="*/ 0 h 661988"/>
              <a:gd name="connsiteX1" fmla="*/ 0 w 2028825"/>
              <a:gd name="connsiteY1" fmla="*/ 661988 h 661988"/>
              <a:gd name="connsiteX2" fmla="*/ 2028825 w 2028825"/>
              <a:gd name="connsiteY2" fmla="*/ 661988 h 661988"/>
              <a:gd name="connsiteX3" fmla="*/ 1919287 w 2028825"/>
              <a:gd name="connsiteY3" fmla="*/ 657225 h 661988"/>
              <a:gd name="connsiteX4" fmla="*/ 1800225 w 2028825"/>
              <a:gd name="connsiteY4" fmla="*/ 645319 h 661988"/>
              <a:gd name="connsiteX5" fmla="*/ 1702594 w 2028825"/>
              <a:gd name="connsiteY5" fmla="*/ 633413 h 661988"/>
              <a:gd name="connsiteX6" fmla="*/ 1619250 w 2028825"/>
              <a:gd name="connsiteY6" fmla="*/ 619125 h 661988"/>
              <a:gd name="connsiteX7" fmla="*/ 1524000 w 2028825"/>
              <a:gd name="connsiteY7" fmla="*/ 602456 h 661988"/>
              <a:gd name="connsiteX8" fmla="*/ 1459706 w 2028825"/>
              <a:gd name="connsiteY8" fmla="*/ 571501 h 661988"/>
              <a:gd name="connsiteX9" fmla="*/ 1433512 w 2028825"/>
              <a:gd name="connsiteY9" fmla="*/ 581025 h 661988"/>
              <a:gd name="connsiteX10" fmla="*/ 1412081 w 2028825"/>
              <a:gd name="connsiteY10" fmla="*/ 569119 h 661988"/>
              <a:gd name="connsiteX11" fmla="*/ 1378744 w 2028825"/>
              <a:gd name="connsiteY11" fmla="*/ 550069 h 661988"/>
              <a:gd name="connsiteX12" fmla="*/ 1314450 w 2028825"/>
              <a:gd name="connsiteY12" fmla="*/ 516731 h 661988"/>
              <a:gd name="connsiteX13" fmla="*/ 1219200 w 2028825"/>
              <a:gd name="connsiteY13" fmla="*/ 464344 h 661988"/>
              <a:gd name="connsiteX14" fmla="*/ 1097756 w 2028825"/>
              <a:gd name="connsiteY14" fmla="*/ 383381 h 661988"/>
              <a:gd name="connsiteX15" fmla="*/ 1014412 w 2028825"/>
              <a:gd name="connsiteY15" fmla="*/ 330994 h 661988"/>
              <a:gd name="connsiteX16" fmla="*/ 938212 w 2028825"/>
              <a:gd name="connsiteY16" fmla="*/ 264319 h 661988"/>
              <a:gd name="connsiteX17" fmla="*/ 869156 w 2028825"/>
              <a:gd name="connsiteY17" fmla="*/ 202406 h 661988"/>
              <a:gd name="connsiteX18" fmla="*/ 845344 w 2028825"/>
              <a:gd name="connsiteY18" fmla="*/ 192881 h 661988"/>
              <a:gd name="connsiteX19" fmla="*/ 781050 w 2028825"/>
              <a:gd name="connsiteY19" fmla="*/ 145256 h 661988"/>
              <a:gd name="connsiteX20" fmla="*/ 681037 w 2028825"/>
              <a:gd name="connsiteY20" fmla="*/ 83344 h 661988"/>
              <a:gd name="connsiteX21" fmla="*/ 585787 w 2028825"/>
              <a:gd name="connsiteY21" fmla="*/ 35719 h 661988"/>
              <a:gd name="connsiteX22" fmla="*/ 450056 w 2028825"/>
              <a:gd name="connsiteY22" fmla="*/ 0 h 661988"/>
              <a:gd name="connsiteX0" fmla="*/ 794 w 2032001"/>
              <a:gd name="connsiteY0" fmla="*/ 159544 h 626269"/>
              <a:gd name="connsiteX1" fmla="*/ 3176 w 2032001"/>
              <a:gd name="connsiteY1" fmla="*/ 626269 h 626269"/>
              <a:gd name="connsiteX2" fmla="*/ 2032001 w 2032001"/>
              <a:gd name="connsiteY2" fmla="*/ 626269 h 626269"/>
              <a:gd name="connsiteX3" fmla="*/ 1922463 w 2032001"/>
              <a:gd name="connsiteY3" fmla="*/ 621506 h 626269"/>
              <a:gd name="connsiteX4" fmla="*/ 1803401 w 2032001"/>
              <a:gd name="connsiteY4" fmla="*/ 609600 h 626269"/>
              <a:gd name="connsiteX5" fmla="*/ 1705770 w 2032001"/>
              <a:gd name="connsiteY5" fmla="*/ 597694 h 626269"/>
              <a:gd name="connsiteX6" fmla="*/ 1622426 w 2032001"/>
              <a:gd name="connsiteY6" fmla="*/ 583406 h 626269"/>
              <a:gd name="connsiteX7" fmla="*/ 1527176 w 2032001"/>
              <a:gd name="connsiteY7" fmla="*/ 566737 h 626269"/>
              <a:gd name="connsiteX8" fmla="*/ 1462882 w 2032001"/>
              <a:gd name="connsiteY8" fmla="*/ 535782 h 626269"/>
              <a:gd name="connsiteX9" fmla="*/ 1436688 w 2032001"/>
              <a:gd name="connsiteY9" fmla="*/ 545306 h 626269"/>
              <a:gd name="connsiteX10" fmla="*/ 1415257 w 2032001"/>
              <a:gd name="connsiteY10" fmla="*/ 533400 h 626269"/>
              <a:gd name="connsiteX11" fmla="*/ 1381920 w 2032001"/>
              <a:gd name="connsiteY11" fmla="*/ 514350 h 626269"/>
              <a:gd name="connsiteX12" fmla="*/ 1317626 w 2032001"/>
              <a:gd name="connsiteY12" fmla="*/ 481012 h 626269"/>
              <a:gd name="connsiteX13" fmla="*/ 1222376 w 2032001"/>
              <a:gd name="connsiteY13" fmla="*/ 428625 h 626269"/>
              <a:gd name="connsiteX14" fmla="*/ 1100932 w 2032001"/>
              <a:gd name="connsiteY14" fmla="*/ 347662 h 626269"/>
              <a:gd name="connsiteX15" fmla="*/ 1017588 w 2032001"/>
              <a:gd name="connsiteY15" fmla="*/ 295275 h 626269"/>
              <a:gd name="connsiteX16" fmla="*/ 941388 w 2032001"/>
              <a:gd name="connsiteY16" fmla="*/ 228600 h 626269"/>
              <a:gd name="connsiteX17" fmla="*/ 872332 w 2032001"/>
              <a:gd name="connsiteY17" fmla="*/ 166687 h 626269"/>
              <a:gd name="connsiteX18" fmla="*/ 848520 w 2032001"/>
              <a:gd name="connsiteY18" fmla="*/ 157162 h 626269"/>
              <a:gd name="connsiteX19" fmla="*/ 784226 w 2032001"/>
              <a:gd name="connsiteY19" fmla="*/ 109537 h 626269"/>
              <a:gd name="connsiteX20" fmla="*/ 684213 w 2032001"/>
              <a:gd name="connsiteY20" fmla="*/ 47625 h 626269"/>
              <a:gd name="connsiteX21" fmla="*/ 588963 w 2032001"/>
              <a:gd name="connsiteY21" fmla="*/ 0 h 626269"/>
              <a:gd name="connsiteX22" fmla="*/ 794 w 2032001"/>
              <a:gd name="connsiteY22" fmla="*/ 159544 h 626269"/>
              <a:gd name="connsiteX0" fmla="*/ 794 w 2032001"/>
              <a:gd name="connsiteY0" fmla="*/ 159544 h 626269"/>
              <a:gd name="connsiteX1" fmla="*/ 3176 w 2032001"/>
              <a:gd name="connsiteY1" fmla="*/ 626269 h 626269"/>
              <a:gd name="connsiteX2" fmla="*/ 2032001 w 2032001"/>
              <a:gd name="connsiteY2" fmla="*/ 626269 h 626269"/>
              <a:gd name="connsiteX3" fmla="*/ 1922463 w 2032001"/>
              <a:gd name="connsiteY3" fmla="*/ 621506 h 626269"/>
              <a:gd name="connsiteX4" fmla="*/ 1803401 w 2032001"/>
              <a:gd name="connsiteY4" fmla="*/ 609600 h 626269"/>
              <a:gd name="connsiteX5" fmla="*/ 1705770 w 2032001"/>
              <a:gd name="connsiteY5" fmla="*/ 597694 h 626269"/>
              <a:gd name="connsiteX6" fmla="*/ 1622426 w 2032001"/>
              <a:gd name="connsiteY6" fmla="*/ 583406 h 626269"/>
              <a:gd name="connsiteX7" fmla="*/ 1527176 w 2032001"/>
              <a:gd name="connsiteY7" fmla="*/ 566737 h 626269"/>
              <a:gd name="connsiteX8" fmla="*/ 1462882 w 2032001"/>
              <a:gd name="connsiteY8" fmla="*/ 535782 h 626269"/>
              <a:gd name="connsiteX9" fmla="*/ 1436688 w 2032001"/>
              <a:gd name="connsiteY9" fmla="*/ 545306 h 626269"/>
              <a:gd name="connsiteX10" fmla="*/ 1415257 w 2032001"/>
              <a:gd name="connsiteY10" fmla="*/ 533400 h 626269"/>
              <a:gd name="connsiteX11" fmla="*/ 1381920 w 2032001"/>
              <a:gd name="connsiteY11" fmla="*/ 514350 h 626269"/>
              <a:gd name="connsiteX12" fmla="*/ 1317626 w 2032001"/>
              <a:gd name="connsiteY12" fmla="*/ 481012 h 626269"/>
              <a:gd name="connsiteX13" fmla="*/ 1222376 w 2032001"/>
              <a:gd name="connsiteY13" fmla="*/ 428625 h 626269"/>
              <a:gd name="connsiteX14" fmla="*/ 1100932 w 2032001"/>
              <a:gd name="connsiteY14" fmla="*/ 347662 h 626269"/>
              <a:gd name="connsiteX15" fmla="*/ 1017588 w 2032001"/>
              <a:gd name="connsiteY15" fmla="*/ 295275 h 626269"/>
              <a:gd name="connsiteX16" fmla="*/ 941388 w 2032001"/>
              <a:gd name="connsiteY16" fmla="*/ 228600 h 626269"/>
              <a:gd name="connsiteX17" fmla="*/ 872332 w 2032001"/>
              <a:gd name="connsiteY17" fmla="*/ 166687 h 626269"/>
              <a:gd name="connsiteX18" fmla="*/ 848520 w 2032001"/>
              <a:gd name="connsiteY18" fmla="*/ 157162 h 626269"/>
              <a:gd name="connsiteX19" fmla="*/ 784226 w 2032001"/>
              <a:gd name="connsiteY19" fmla="*/ 109537 h 626269"/>
              <a:gd name="connsiteX20" fmla="*/ 684213 w 2032001"/>
              <a:gd name="connsiteY20" fmla="*/ 47625 h 626269"/>
              <a:gd name="connsiteX21" fmla="*/ 588963 w 2032001"/>
              <a:gd name="connsiteY21" fmla="*/ 0 h 626269"/>
              <a:gd name="connsiteX22" fmla="*/ 165102 w 2032001"/>
              <a:gd name="connsiteY22" fmla="*/ 59531 h 626269"/>
              <a:gd name="connsiteX23" fmla="*/ 794 w 2032001"/>
              <a:gd name="connsiteY23" fmla="*/ 159544 h 626269"/>
              <a:gd name="connsiteX0" fmla="*/ 794 w 2032001"/>
              <a:gd name="connsiteY0" fmla="*/ 180975 h 647700"/>
              <a:gd name="connsiteX1" fmla="*/ 3176 w 2032001"/>
              <a:gd name="connsiteY1" fmla="*/ 647700 h 647700"/>
              <a:gd name="connsiteX2" fmla="*/ 2032001 w 2032001"/>
              <a:gd name="connsiteY2" fmla="*/ 647700 h 647700"/>
              <a:gd name="connsiteX3" fmla="*/ 1922463 w 2032001"/>
              <a:gd name="connsiteY3" fmla="*/ 642937 h 647700"/>
              <a:gd name="connsiteX4" fmla="*/ 1803401 w 2032001"/>
              <a:gd name="connsiteY4" fmla="*/ 631031 h 647700"/>
              <a:gd name="connsiteX5" fmla="*/ 1705770 w 2032001"/>
              <a:gd name="connsiteY5" fmla="*/ 619125 h 647700"/>
              <a:gd name="connsiteX6" fmla="*/ 1622426 w 2032001"/>
              <a:gd name="connsiteY6" fmla="*/ 604837 h 647700"/>
              <a:gd name="connsiteX7" fmla="*/ 1527176 w 2032001"/>
              <a:gd name="connsiteY7" fmla="*/ 588168 h 647700"/>
              <a:gd name="connsiteX8" fmla="*/ 1462882 w 2032001"/>
              <a:gd name="connsiteY8" fmla="*/ 557213 h 647700"/>
              <a:gd name="connsiteX9" fmla="*/ 1436688 w 2032001"/>
              <a:gd name="connsiteY9" fmla="*/ 566737 h 647700"/>
              <a:gd name="connsiteX10" fmla="*/ 1415257 w 2032001"/>
              <a:gd name="connsiteY10" fmla="*/ 554831 h 647700"/>
              <a:gd name="connsiteX11" fmla="*/ 1381920 w 2032001"/>
              <a:gd name="connsiteY11" fmla="*/ 535781 h 647700"/>
              <a:gd name="connsiteX12" fmla="*/ 1317626 w 2032001"/>
              <a:gd name="connsiteY12" fmla="*/ 502443 h 647700"/>
              <a:gd name="connsiteX13" fmla="*/ 1222376 w 2032001"/>
              <a:gd name="connsiteY13" fmla="*/ 450056 h 647700"/>
              <a:gd name="connsiteX14" fmla="*/ 1100932 w 2032001"/>
              <a:gd name="connsiteY14" fmla="*/ 369093 h 647700"/>
              <a:gd name="connsiteX15" fmla="*/ 1017588 w 2032001"/>
              <a:gd name="connsiteY15" fmla="*/ 316706 h 647700"/>
              <a:gd name="connsiteX16" fmla="*/ 941388 w 2032001"/>
              <a:gd name="connsiteY16" fmla="*/ 250031 h 647700"/>
              <a:gd name="connsiteX17" fmla="*/ 872332 w 2032001"/>
              <a:gd name="connsiteY17" fmla="*/ 188118 h 647700"/>
              <a:gd name="connsiteX18" fmla="*/ 848520 w 2032001"/>
              <a:gd name="connsiteY18" fmla="*/ 178593 h 647700"/>
              <a:gd name="connsiteX19" fmla="*/ 784226 w 2032001"/>
              <a:gd name="connsiteY19" fmla="*/ 130968 h 647700"/>
              <a:gd name="connsiteX20" fmla="*/ 684213 w 2032001"/>
              <a:gd name="connsiteY20" fmla="*/ 69056 h 647700"/>
              <a:gd name="connsiteX21" fmla="*/ 588963 w 2032001"/>
              <a:gd name="connsiteY21" fmla="*/ 21431 h 647700"/>
              <a:gd name="connsiteX22" fmla="*/ 329408 w 2032001"/>
              <a:gd name="connsiteY22" fmla="*/ 0 h 647700"/>
              <a:gd name="connsiteX23" fmla="*/ 165102 w 2032001"/>
              <a:gd name="connsiteY23" fmla="*/ 80962 h 647700"/>
              <a:gd name="connsiteX24" fmla="*/ 794 w 2032001"/>
              <a:gd name="connsiteY24" fmla="*/ 180975 h 647700"/>
              <a:gd name="connsiteX0" fmla="*/ 794 w 2032001"/>
              <a:gd name="connsiteY0" fmla="*/ 200025 h 666750"/>
              <a:gd name="connsiteX1" fmla="*/ 3176 w 2032001"/>
              <a:gd name="connsiteY1" fmla="*/ 666750 h 666750"/>
              <a:gd name="connsiteX2" fmla="*/ 2032001 w 2032001"/>
              <a:gd name="connsiteY2" fmla="*/ 666750 h 666750"/>
              <a:gd name="connsiteX3" fmla="*/ 1922463 w 2032001"/>
              <a:gd name="connsiteY3" fmla="*/ 661987 h 666750"/>
              <a:gd name="connsiteX4" fmla="*/ 1803401 w 2032001"/>
              <a:gd name="connsiteY4" fmla="*/ 650081 h 666750"/>
              <a:gd name="connsiteX5" fmla="*/ 1705770 w 2032001"/>
              <a:gd name="connsiteY5" fmla="*/ 638175 h 666750"/>
              <a:gd name="connsiteX6" fmla="*/ 1622426 w 2032001"/>
              <a:gd name="connsiteY6" fmla="*/ 623887 h 666750"/>
              <a:gd name="connsiteX7" fmla="*/ 1527176 w 2032001"/>
              <a:gd name="connsiteY7" fmla="*/ 607218 h 666750"/>
              <a:gd name="connsiteX8" fmla="*/ 1462882 w 2032001"/>
              <a:gd name="connsiteY8" fmla="*/ 576263 h 666750"/>
              <a:gd name="connsiteX9" fmla="*/ 1436688 w 2032001"/>
              <a:gd name="connsiteY9" fmla="*/ 585787 h 666750"/>
              <a:gd name="connsiteX10" fmla="*/ 1415257 w 2032001"/>
              <a:gd name="connsiteY10" fmla="*/ 573881 h 666750"/>
              <a:gd name="connsiteX11" fmla="*/ 1381920 w 2032001"/>
              <a:gd name="connsiteY11" fmla="*/ 554831 h 666750"/>
              <a:gd name="connsiteX12" fmla="*/ 1317626 w 2032001"/>
              <a:gd name="connsiteY12" fmla="*/ 521493 h 666750"/>
              <a:gd name="connsiteX13" fmla="*/ 1222376 w 2032001"/>
              <a:gd name="connsiteY13" fmla="*/ 469106 h 666750"/>
              <a:gd name="connsiteX14" fmla="*/ 1100932 w 2032001"/>
              <a:gd name="connsiteY14" fmla="*/ 388143 h 666750"/>
              <a:gd name="connsiteX15" fmla="*/ 1017588 w 2032001"/>
              <a:gd name="connsiteY15" fmla="*/ 335756 h 666750"/>
              <a:gd name="connsiteX16" fmla="*/ 941388 w 2032001"/>
              <a:gd name="connsiteY16" fmla="*/ 269081 h 666750"/>
              <a:gd name="connsiteX17" fmla="*/ 872332 w 2032001"/>
              <a:gd name="connsiteY17" fmla="*/ 207168 h 666750"/>
              <a:gd name="connsiteX18" fmla="*/ 848520 w 2032001"/>
              <a:gd name="connsiteY18" fmla="*/ 197643 h 666750"/>
              <a:gd name="connsiteX19" fmla="*/ 784226 w 2032001"/>
              <a:gd name="connsiteY19" fmla="*/ 150018 h 666750"/>
              <a:gd name="connsiteX20" fmla="*/ 684213 w 2032001"/>
              <a:gd name="connsiteY20" fmla="*/ 88106 h 666750"/>
              <a:gd name="connsiteX21" fmla="*/ 588963 w 2032001"/>
              <a:gd name="connsiteY21" fmla="*/ 40481 h 666750"/>
              <a:gd name="connsiteX22" fmla="*/ 455614 w 2032001"/>
              <a:gd name="connsiteY22" fmla="*/ 0 h 666750"/>
              <a:gd name="connsiteX23" fmla="*/ 329408 w 2032001"/>
              <a:gd name="connsiteY23" fmla="*/ 19050 h 666750"/>
              <a:gd name="connsiteX24" fmla="*/ 165102 w 2032001"/>
              <a:gd name="connsiteY24" fmla="*/ 100012 h 666750"/>
              <a:gd name="connsiteX25" fmla="*/ 794 w 2032001"/>
              <a:gd name="connsiteY25" fmla="*/ 200025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32001" h="666750">
                <a:moveTo>
                  <a:pt x="794" y="200025"/>
                </a:moveTo>
                <a:cubicBezTo>
                  <a:pt x="0" y="420688"/>
                  <a:pt x="3970" y="446087"/>
                  <a:pt x="3176" y="666750"/>
                </a:cubicBezTo>
                <a:lnTo>
                  <a:pt x="2032001" y="666750"/>
                </a:lnTo>
                <a:cubicBezTo>
                  <a:pt x="1923725" y="659531"/>
                  <a:pt x="1950163" y="634298"/>
                  <a:pt x="1922463" y="661987"/>
                </a:cubicBezTo>
                <a:lnTo>
                  <a:pt x="1803401" y="650081"/>
                </a:lnTo>
                <a:lnTo>
                  <a:pt x="1705770" y="638175"/>
                </a:lnTo>
                <a:lnTo>
                  <a:pt x="1622426" y="623887"/>
                </a:lnTo>
                <a:lnTo>
                  <a:pt x="1527176" y="607218"/>
                </a:lnTo>
                <a:cubicBezTo>
                  <a:pt x="1500585" y="598884"/>
                  <a:pt x="1477963" y="579835"/>
                  <a:pt x="1462882" y="576263"/>
                </a:cubicBezTo>
                <a:cubicBezTo>
                  <a:pt x="1447801" y="572691"/>
                  <a:pt x="1447006" y="569119"/>
                  <a:pt x="1436688" y="585787"/>
                </a:cubicBezTo>
                <a:lnTo>
                  <a:pt x="1415257" y="573881"/>
                </a:lnTo>
                <a:lnTo>
                  <a:pt x="1381920" y="554831"/>
                </a:lnTo>
                <a:lnTo>
                  <a:pt x="1317626" y="521493"/>
                </a:lnTo>
                <a:lnTo>
                  <a:pt x="1222376" y="469106"/>
                </a:lnTo>
                <a:lnTo>
                  <a:pt x="1100932" y="388143"/>
                </a:lnTo>
                <a:lnTo>
                  <a:pt x="1017588" y="335756"/>
                </a:lnTo>
                <a:lnTo>
                  <a:pt x="941388" y="269081"/>
                </a:lnTo>
                <a:cubicBezTo>
                  <a:pt x="917179" y="247650"/>
                  <a:pt x="887810" y="219074"/>
                  <a:pt x="872332" y="207168"/>
                </a:cubicBezTo>
                <a:cubicBezTo>
                  <a:pt x="856854" y="195262"/>
                  <a:pt x="863204" y="207168"/>
                  <a:pt x="848520" y="197643"/>
                </a:cubicBezTo>
                <a:lnTo>
                  <a:pt x="784226" y="150018"/>
                </a:lnTo>
                <a:lnTo>
                  <a:pt x="684213" y="88106"/>
                </a:lnTo>
                <a:lnTo>
                  <a:pt x="588963" y="40481"/>
                </a:lnTo>
                <a:lnTo>
                  <a:pt x="455614" y="0"/>
                </a:lnTo>
                <a:lnTo>
                  <a:pt x="329408" y="19050"/>
                </a:lnTo>
                <a:lnTo>
                  <a:pt x="165102" y="100012"/>
                </a:lnTo>
                <a:lnTo>
                  <a:pt x="794" y="200025"/>
                </a:lnTo>
                <a:close/>
              </a:path>
            </a:pathLst>
          </a:cu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p:nvPr/>
        </p:nvSpPr>
        <p:spPr>
          <a:xfrm>
            <a:off x="5233988" y="5886450"/>
            <a:ext cx="2900362" cy="471488"/>
          </a:xfrm>
          <a:custGeom>
            <a:avLst/>
            <a:gdLst>
              <a:gd name="connsiteX0" fmla="*/ 0 w 2900362"/>
              <a:gd name="connsiteY0" fmla="*/ 466725 h 471488"/>
              <a:gd name="connsiteX1" fmla="*/ 2900362 w 2900362"/>
              <a:gd name="connsiteY1" fmla="*/ 471488 h 471488"/>
              <a:gd name="connsiteX2" fmla="*/ 2652712 w 2900362"/>
              <a:gd name="connsiteY2" fmla="*/ 442913 h 471488"/>
              <a:gd name="connsiteX3" fmla="*/ 2447925 w 2900362"/>
              <a:gd name="connsiteY3" fmla="*/ 400050 h 471488"/>
              <a:gd name="connsiteX4" fmla="*/ 2247900 w 2900362"/>
              <a:gd name="connsiteY4" fmla="*/ 314325 h 471488"/>
              <a:gd name="connsiteX5" fmla="*/ 2071687 w 2900362"/>
              <a:gd name="connsiteY5" fmla="*/ 219075 h 471488"/>
              <a:gd name="connsiteX6" fmla="*/ 2057400 w 2900362"/>
              <a:gd name="connsiteY6" fmla="*/ 214313 h 471488"/>
              <a:gd name="connsiteX7" fmla="*/ 1871662 w 2900362"/>
              <a:gd name="connsiteY7" fmla="*/ 109538 h 471488"/>
              <a:gd name="connsiteX8" fmla="*/ 1757362 w 2900362"/>
              <a:gd name="connsiteY8" fmla="*/ 42863 h 471488"/>
              <a:gd name="connsiteX9" fmla="*/ 1604962 w 2900362"/>
              <a:gd name="connsiteY9" fmla="*/ 4763 h 471488"/>
              <a:gd name="connsiteX10" fmla="*/ 1509712 w 2900362"/>
              <a:gd name="connsiteY10" fmla="*/ 0 h 471488"/>
              <a:gd name="connsiteX11" fmla="*/ 1400175 w 2900362"/>
              <a:gd name="connsiteY11" fmla="*/ 4763 h 471488"/>
              <a:gd name="connsiteX12" fmla="*/ 1295400 w 2900362"/>
              <a:gd name="connsiteY12" fmla="*/ 33338 h 471488"/>
              <a:gd name="connsiteX13" fmla="*/ 1214437 w 2900362"/>
              <a:gd name="connsiteY13" fmla="*/ 71438 h 471488"/>
              <a:gd name="connsiteX14" fmla="*/ 1100137 w 2900362"/>
              <a:gd name="connsiteY14" fmla="*/ 128588 h 471488"/>
              <a:gd name="connsiteX15" fmla="*/ 971550 w 2900362"/>
              <a:gd name="connsiteY15" fmla="*/ 200025 h 471488"/>
              <a:gd name="connsiteX16" fmla="*/ 847725 w 2900362"/>
              <a:gd name="connsiteY16" fmla="*/ 271463 h 471488"/>
              <a:gd name="connsiteX17" fmla="*/ 695325 w 2900362"/>
              <a:gd name="connsiteY17" fmla="*/ 347663 h 471488"/>
              <a:gd name="connsiteX18" fmla="*/ 547687 w 2900362"/>
              <a:gd name="connsiteY18" fmla="*/ 404813 h 471488"/>
              <a:gd name="connsiteX19" fmla="*/ 414337 w 2900362"/>
              <a:gd name="connsiteY19" fmla="*/ 438150 h 471488"/>
              <a:gd name="connsiteX20" fmla="*/ 261937 w 2900362"/>
              <a:gd name="connsiteY20" fmla="*/ 461963 h 471488"/>
              <a:gd name="connsiteX21" fmla="*/ 0 w 2900362"/>
              <a:gd name="connsiteY21" fmla="*/ 466725 h 47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00362" h="471488">
                <a:moveTo>
                  <a:pt x="0" y="466725"/>
                </a:moveTo>
                <a:lnTo>
                  <a:pt x="2900362" y="471488"/>
                </a:lnTo>
                <a:cubicBezTo>
                  <a:pt x="2659085" y="442535"/>
                  <a:pt x="2742181" y="442913"/>
                  <a:pt x="2652712" y="442913"/>
                </a:cubicBezTo>
                <a:cubicBezTo>
                  <a:pt x="2454349" y="399369"/>
                  <a:pt x="2524087" y="400050"/>
                  <a:pt x="2447925" y="400050"/>
                </a:cubicBezTo>
                <a:lnTo>
                  <a:pt x="2247900" y="314325"/>
                </a:lnTo>
                <a:lnTo>
                  <a:pt x="2071687" y="219075"/>
                </a:lnTo>
                <a:cubicBezTo>
                  <a:pt x="2067242" y="216742"/>
                  <a:pt x="2057400" y="214313"/>
                  <a:pt x="2057400" y="214313"/>
                </a:cubicBezTo>
                <a:lnTo>
                  <a:pt x="1871662" y="109538"/>
                </a:lnTo>
                <a:lnTo>
                  <a:pt x="1757362" y="42863"/>
                </a:lnTo>
                <a:lnTo>
                  <a:pt x="1604962" y="4763"/>
                </a:lnTo>
                <a:lnTo>
                  <a:pt x="1509712" y="0"/>
                </a:lnTo>
                <a:lnTo>
                  <a:pt x="1400175" y="4763"/>
                </a:lnTo>
                <a:lnTo>
                  <a:pt x="1295400" y="33338"/>
                </a:lnTo>
                <a:lnTo>
                  <a:pt x="1214437" y="71438"/>
                </a:lnTo>
                <a:lnTo>
                  <a:pt x="1100137" y="128588"/>
                </a:lnTo>
                <a:lnTo>
                  <a:pt x="971550" y="200025"/>
                </a:lnTo>
                <a:lnTo>
                  <a:pt x="847725" y="271463"/>
                </a:lnTo>
                <a:lnTo>
                  <a:pt x="695325" y="347663"/>
                </a:lnTo>
                <a:lnTo>
                  <a:pt x="547687" y="404813"/>
                </a:lnTo>
                <a:lnTo>
                  <a:pt x="414337" y="438150"/>
                </a:lnTo>
                <a:lnTo>
                  <a:pt x="261937" y="461963"/>
                </a:lnTo>
                <a:lnTo>
                  <a:pt x="0" y="466725"/>
                </a:lnTo>
                <a:close/>
              </a:path>
            </a:pathLst>
          </a:cu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1728788" y="2063524"/>
            <a:ext cx="1323975" cy="338554"/>
          </a:xfrm>
          <a:prstGeom prst="rect">
            <a:avLst/>
          </a:prstGeom>
          <a:noFill/>
        </p:spPr>
        <p:txBody>
          <a:bodyPr wrap="square" rtlCol="0">
            <a:spAutoFit/>
          </a:bodyPr>
          <a:lstStyle/>
          <a:p>
            <a:pPr algn="ctr"/>
            <a:r>
              <a:rPr lang="en-US" dirty="0" smtClean="0">
                <a:solidFill>
                  <a:srgbClr val="00B050"/>
                </a:solidFill>
                <a:latin typeface="+mn-lt"/>
              </a:rPr>
              <a:t>Measurement</a:t>
            </a:r>
          </a:p>
        </p:txBody>
      </p:sp>
      <p:cxnSp>
        <p:nvCxnSpPr>
          <p:cNvPr id="18" name="Straight Arrow Connector 17"/>
          <p:cNvCxnSpPr>
            <a:stCxn id="16" idx="2"/>
          </p:cNvCxnSpPr>
          <p:nvPr/>
        </p:nvCxnSpPr>
        <p:spPr>
          <a:xfrm rot="5400000">
            <a:off x="1967801" y="2682177"/>
            <a:ext cx="703075" cy="142876"/>
          </a:xfrm>
          <a:prstGeom prst="straightConnector1">
            <a:avLst/>
          </a:prstGeom>
          <a:ln w="19050">
            <a:solidFill>
              <a:srgbClr val="339966"/>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42948" y="2430220"/>
            <a:ext cx="1514475" cy="338554"/>
          </a:xfrm>
          <a:prstGeom prst="rect">
            <a:avLst/>
          </a:prstGeom>
          <a:noFill/>
        </p:spPr>
        <p:txBody>
          <a:bodyPr wrap="square" rtlCol="0">
            <a:spAutoFit/>
          </a:bodyPr>
          <a:lstStyle/>
          <a:p>
            <a:pPr algn="ctr"/>
            <a:r>
              <a:rPr lang="en-US" dirty="0" smtClean="0">
                <a:solidFill>
                  <a:srgbClr val="00B050"/>
                </a:solidFill>
                <a:latin typeface="+mn-lt"/>
              </a:rPr>
              <a:t>Likelihood PDF</a:t>
            </a:r>
          </a:p>
        </p:txBody>
      </p:sp>
      <p:cxnSp>
        <p:nvCxnSpPr>
          <p:cNvPr id="20" name="Straight Arrow Connector 19"/>
          <p:cNvCxnSpPr>
            <a:stCxn id="19" idx="2"/>
          </p:cNvCxnSpPr>
          <p:nvPr/>
        </p:nvCxnSpPr>
        <p:spPr>
          <a:xfrm rot="16200000" flipH="1">
            <a:off x="1382004" y="2886956"/>
            <a:ext cx="484017" cy="247652"/>
          </a:xfrm>
          <a:prstGeom prst="straightConnector1">
            <a:avLst/>
          </a:prstGeom>
          <a:ln w="19050">
            <a:solidFill>
              <a:srgbClr val="339966"/>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714753" y="2401663"/>
            <a:ext cx="695325" cy="338554"/>
          </a:xfrm>
          <a:prstGeom prst="rect">
            <a:avLst/>
          </a:prstGeom>
          <a:noFill/>
        </p:spPr>
        <p:txBody>
          <a:bodyPr wrap="square" rtlCol="0">
            <a:spAutoFit/>
          </a:bodyPr>
          <a:lstStyle/>
          <a:p>
            <a:pPr algn="ctr"/>
            <a:r>
              <a:rPr lang="en-US" dirty="0" smtClean="0">
                <a:solidFill>
                  <a:schemeClr val="accent2"/>
                </a:solidFill>
                <a:latin typeface="+mn-lt"/>
              </a:rPr>
              <a:t>Prior</a:t>
            </a:r>
          </a:p>
        </p:txBody>
      </p:sp>
      <p:cxnSp>
        <p:nvCxnSpPr>
          <p:cNvPr id="28" name="Straight Arrow Connector 27"/>
          <p:cNvCxnSpPr>
            <a:stCxn id="27" idx="2"/>
          </p:cNvCxnSpPr>
          <p:nvPr/>
        </p:nvCxnSpPr>
        <p:spPr>
          <a:xfrm rot="5400000">
            <a:off x="3779936" y="2746469"/>
            <a:ext cx="288733" cy="276228"/>
          </a:xfrm>
          <a:prstGeom prst="straightConnector1">
            <a:avLst/>
          </a:prstGeom>
          <a:ln w="1905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3186150" y="1172932"/>
            <a:ext cx="1228725" cy="338554"/>
          </a:xfrm>
          <a:prstGeom prst="rect">
            <a:avLst/>
          </a:prstGeom>
          <a:noFill/>
        </p:spPr>
        <p:txBody>
          <a:bodyPr wrap="square" rtlCol="0">
            <a:spAutoFit/>
          </a:bodyPr>
          <a:lstStyle/>
          <a:p>
            <a:pPr algn="ctr"/>
            <a:r>
              <a:rPr lang="en-US" dirty="0" smtClean="0">
                <a:solidFill>
                  <a:srgbClr val="FF0000"/>
                </a:solidFill>
                <a:latin typeface="+mn-lt"/>
              </a:rPr>
              <a:t>Measurand</a:t>
            </a:r>
          </a:p>
        </p:txBody>
      </p:sp>
      <p:cxnSp>
        <p:nvCxnSpPr>
          <p:cNvPr id="35" name="Straight Arrow Connector 34"/>
          <p:cNvCxnSpPr>
            <a:stCxn id="34" idx="2"/>
          </p:cNvCxnSpPr>
          <p:nvPr/>
        </p:nvCxnSpPr>
        <p:spPr>
          <a:xfrm rot="5400000">
            <a:off x="3598974" y="1512963"/>
            <a:ext cx="203017" cy="20006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Rectangle 2"/>
          <p:cNvSpPr>
            <a:spLocks noGrp="1" noChangeArrowheads="1"/>
          </p:cNvSpPr>
          <p:nvPr>
            <p:ph type="title" idx="4294967295"/>
          </p:nvPr>
        </p:nvSpPr>
        <p:spPr>
          <a:xfrm>
            <a:off x="0" y="581830"/>
            <a:ext cx="9144000" cy="512874"/>
          </a:xfrm>
        </p:spPr>
        <p:txBody>
          <a:bodyPr/>
          <a:lstStyle/>
          <a:p>
            <a:pPr eaLnBrk="1" hangingPunct="1"/>
            <a:r>
              <a:rPr lang="en-US" sz="4000" b="1" dirty="0" smtClean="0">
                <a:solidFill>
                  <a:srgbClr val="0070C0"/>
                </a:solidFill>
              </a:rPr>
              <a:t>Uncensored Data Are Critical!</a:t>
            </a:r>
          </a:p>
        </p:txBody>
      </p:sp>
      <p:sp>
        <p:nvSpPr>
          <p:cNvPr id="22" name="TextBox 21"/>
          <p:cNvSpPr txBox="1"/>
          <p:nvPr/>
        </p:nvSpPr>
        <p:spPr>
          <a:xfrm>
            <a:off x="843885" y="1281859"/>
            <a:ext cx="1722334" cy="830997"/>
          </a:xfrm>
          <a:prstGeom prst="rect">
            <a:avLst/>
          </a:prstGeom>
          <a:solidFill>
            <a:schemeClr val="bg1"/>
          </a:solidFill>
        </p:spPr>
        <p:txBody>
          <a:bodyPr wrap="square" rtlCol="0">
            <a:spAutoFit/>
          </a:bodyPr>
          <a:lstStyle/>
          <a:p>
            <a:pPr algn="ctr"/>
            <a:r>
              <a:rPr lang="en-US" dirty="0" smtClean="0">
                <a:latin typeface="+mn-lt"/>
              </a:rPr>
              <a:t>Negative Result</a:t>
            </a:r>
          </a:p>
          <a:p>
            <a:pPr algn="ctr"/>
            <a:endParaRPr lang="en-US" dirty="0" smtClean="0">
              <a:latin typeface="+mn-lt"/>
            </a:endParaRPr>
          </a:p>
          <a:p>
            <a:pPr algn="ctr"/>
            <a:endParaRPr lang="en-US" dirty="0" smtClean="0">
              <a:latin typeface="+mn-lt"/>
            </a:endParaRPr>
          </a:p>
        </p:txBody>
      </p:sp>
      <p:sp>
        <p:nvSpPr>
          <p:cNvPr id="23" name="TextBox 22"/>
          <p:cNvSpPr txBox="1"/>
          <p:nvPr/>
        </p:nvSpPr>
        <p:spPr>
          <a:xfrm>
            <a:off x="2507227" y="4275793"/>
            <a:ext cx="1696064" cy="830997"/>
          </a:xfrm>
          <a:prstGeom prst="rect">
            <a:avLst/>
          </a:prstGeom>
          <a:solidFill>
            <a:schemeClr val="bg1"/>
          </a:solidFill>
        </p:spPr>
        <p:txBody>
          <a:bodyPr wrap="square" rtlCol="0">
            <a:spAutoFit/>
          </a:bodyPr>
          <a:lstStyle/>
          <a:p>
            <a:r>
              <a:rPr lang="en-US" dirty="0" smtClean="0">
                <a:latin typeface="+mn-lt"/>
              </a:rPr>
              <a:t>Result ≈ Average</a:t>
            </a:r>
          </a:p>
          <a:p>
            <a:endParaRPr lang="en-US" dirty="0" smtClean="0">
              <a:latin typeface="+mn-lt"/>
            </a:endParaRPr>
          </a:p>
          <a:p>
            <a:endParaRPr lang="en-US" dirty="0" smtClean="0">
              <a:latin typeface="+mn-lt"/>
            </a:endParaRPr>
          </a:p>
        </p:txBody>
      </p:sp>
      <p:sp>
        <p:nvSpPr>
          <p:cNvPr id="24" name="TextBox 23"/>
          <p:cNvSpPr txBox="1"/>
          <p:nvPr/>
        </p:nvSpPr>
        <p:spPr>
          <a:xfrm>
            <a:off x="1179872" y="4554629"/>
            <a:ext cx="577491" cy="338554"/>
          </a:xfrm>
          <a:prstGeom prst="rect">
            <a:avLst/>
          </a:prstGeom>
          <a:solidFill>
            <a:schemeClr val="bg1"/>
          </a:solidFill>
        </p:spPr>
        <p:txBody>
          <a:bodyPr wrap="square" rtlCol="0">
            <a:spAutoFit/>
          </a:bodyPr>
          <a:lstStyle/>
          <a:p>
            <a:endParaRPr lang="en-US" dirty="0" smtClean="0">
              <a:latin typeface="+mn-lt"/>
            </a:endParaRPr>
          </a:p>
        </p:txBody>
      </p:sp>
      <p:sp>
        <p:nvSpPr>
          <p:cNvPr id="25" name="TextBox 24"/>
          <p:cNvSpPr txBox="1"/>
          <p:nvPr/>
        </p:nvSpPr>
        <p:spPr>
          <a:xfrm>
            <a:off x="5722866" y="4275793"/>
            <a:ext cx="2308613" cy="830997"/>
          </a:xfrm>
          <a:prstGeom prst="rect">
            <a:avLst/>
          </a:prstGeom>
          <a:solidFill>
            <a:schemeClr val="bg1"/>
          </a:solidFill>
        </p:spPr>
        <p:txBody>
          <a:bodyPr wrap="square" rtlCol="0">
            <a:spAutoFit/>
          </a:bodyPr>
          <a:lstStyle/>
          <a:p>
            <a:r>
              <a:rPr lang="en-US" dirty="0" smtClean="0">
                <a:latin typeface="+mn-lt"/>
              </a:rPr>
              <a:t>Result = Large Positive</a:t>
            </a:r>
          </a:p>
          <a:p>
            <a:endParaRPr lang="en-US" dirty="0" smtClean="0">
              <a:latin typeface="+mn-lt"/>
            </a:endParaRPr>
          </a:p>
          <a:p>
            <a:endParaRPr lang="en-US" dirty="0" smtClean="0">
              <a:latin typeface="+mn-lt"/>
            </a:endParaRPr>
          </a:p>
        </p:txBody>
      </p:sp>
      <p:sp>
        <p:nvSpPr>
          <p:cNvPr id="14" name="Rectangle 13"/>
          <p:cNvSpPr/>
          <p:nvPr/>
        </p:nvSpPr>
        <p:spPr bwMode="gray">
          <a:xfrm>
            <a:off x="4549808" y="3971465"/>
            <a:ext cx="4539343" cy="28717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5238898" y="1281859"/>
            <a:ext cx="1206140" cy="830997"/>
          </a:xfrm>
          <a:prstGeom prst="rect">
            <a:avLst/>
          </a:prstGeom>
          <a:solidFill>
            <a:schemeClr val="bg1"/>
          </a:solidFill>
        </p:spPr>
        <p:txBody>
          <a:bodyPr wrap="square" rtlCol="0">
            <a:spAutoFit/>
          </a:bodyPr>
          <a:lstStyle/>
          <a:p>
            <a:r>
              <a:rPr lang="en-US" dirty="0" smtClean="0">
                <a:latin typeface="+mn-lt"/>
              </a:rPr>
              <a:t>Result ≈ 0</a:t>
            </a:r>
          </a:p>
          <a:p>
            <a:pPr algn="ctr"/>
            <a:endParaRPr lang="en-US" dirty="0" smtClean="0">
              <a:latin typeface="+mn-lt"/>
            </a:endParaRPr>
          </a:p>
          <a:p>
            <a:pPr algn="ctr"/>
            <a:endParaRPr lang="en-US" dirty="0" smtClean="0">
              <a:latin typeface="+mn-lt"/>
            </a:endParaRPr>
          </a:p>
        </p:txBody>
      </p:sp>
      <p:sp>
        <p:nvSpPr>
          <p:cNvPr id="13" name="Rectangle 12"/>
          <p:cNvSpPr/>
          <p:nvPr/>
        </p:nvSpPr>
        <p:spPr bwMode="gray">
          <a:xfrm>
            <a:off x="4549808" y="1044109"/>
            <a:ext cx="4589973" cy="29350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bwMode="gray">
          <a:xfrm>
            <a:off x="14748" y="3913823"/>
            <a:ext cx="4539343" cy="29289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0" nodeType="clickEffect">
                                  <p:stCondLst>
                                    <p:cond delay="0"/>
                                  </p:stCondLst>
                                  <p:childTnLst>
                                    <p:set>
                                      <p:cBhvr>
                                        <p:cTn id="54" dur="1" fill="hold">
                                          <p:stCondLst>
                                            <p:cond delay="0"/>
                                          </p:stCondLst>
                                        </p:cTn>
                                        <p:tgtEl>
                                          <p:spTgt spid="14"/>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6" grpId="0"/>
      <p:bldP spid="19" grpId="0"/>
      <p:bldP spid="27" grpId="0"/>
      <p:bldP spid="34" grpId="0"/>
      <p:bldP spid="21" grpId="0"/>
      <p:bldP spid="14" grpId="0" animBg="1"/>
      <p:bldP spid="13" grpId="0" animBg="1"/>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20663" y="101398"/>
            <a:ext cx="8745537" cy="625475"/>
          </a:xfrm>
        </p:spPr>
        <p:txBody>
          <a:bodyPr/>
          <a:lstStyle/>
          <a:p>
            <a:r>
              <a:rPr lang="en-US" dirty="0" smtClean="0"/>
              <a:t>A Movie of 128 </a:t>
            </a:r>
            <a:r>
              <a:rPr lang="en-US" baseline="30000" dirty="0" smtClean="0"/>
              <a:t>90</a:t>
            </a:r>
            <a:r>
              <a:rPr lang="en-US" dirty="0" smtClean="0"/>
              <a:t>Sr Results</a:t>
            </a:r>
            <a:endParaRPr lang="en-US" dirty="0"/>
          </a:p>
        </p:txBody>
      </p:sp>
      <p:sp>
        <p:nvSpPr>
          <p:cNvPr id="6" name="Content Placeholder 5"/>
          <p:cNvSpPr>
            <a:spLocks noGrp="1"/>
          </p:cNvSpPr>
          <p:nvPr>
            <p:ph idx="1"/>
          </p:nvPr>
        </p:nvSpPr>
        <p:spPr>
          <a:xfrm>
            <a:off x="0" y="5306096"/>
            <a:ext cx="9144000" cy="1551904"/>
          </a:xfrm>
          <a:solidFill>
            <a:schemeClr val="bg1"/>
          </a:solidFill>
        </p:spPr>
        <p:txBody>
          <a:bodyPr/>
          <a:lstStyle/>
          <a:p>
            <a:r>
              <a:rPr lang="en-US" sz="2800" dirty="0" smtClean="0">
                <a:solidFill>
                  <a:srgbClr val="339966"/>
                </a:solidFill>
              </a:rPr>
              <a:t>Short Dashes (Green): Likelihood (Data)</a:t>
            </a:r>
          </a:p>
          <a:p>
            <a:r>
              <a:rPr lang="en-US" sz="2800" dirty="0" smtClean="0">
                <a:solidFill>
                  <a:srgbClr val="FF0000"/>
                </a:solidFill>
              </a:rPr>
              <a:t>Long Dashes (Red): Everybody Else Prior</a:t>
            </a:r>
          </a:p>
          <a:p>
            <a:r>
              <a:rPr lang="en-US" sz="2800" dirty="0" smtClean="0">
                <a:solidFill>
                  <a:srgbClr val="002060"/>
                </a:solidFill>
              </a:rPr>
              <a:t>Solid (Blue): Posterior</a:t>
            </a:r>
            <a:endParaRPr lang="en-US" sz="2800" dirty="0">
              <a:solidFill>
                <a:srgbClr val="002060"/>
              </a:solidFill>
            </a:endParaRPr>
          </a:p>
        </p:txBody>
      </p:sp>
      <p:sp>
        <p:nvSpPr>
          <p:cNvPr id="4" name="Slide Number Placeholder 3"/>
          <p:cNvSpPr>
            <a:spLocks noGrp="1"/>
          </p:cNvSpPr>
          <p:nvPr>
            <p:ph type="sldNum" sz="quarter" idx="11"/>
          </p:nvPr>
        </p:nvSpPr>
        <p:spPr/>
        <p:txBody>
          <a:bodyPr/>
          <a:lstStyle/>
          <a:p>
            <a:pPr>
              <a:defRPr/>
            </a:pPr>
            <a:fld id="{7397625D-A102-4FD5-AEE8-CB753ADEB1E1}" type="slidenum">
              <a:rPr lang="en-US" smtClean="0"/>
              <a:pPr>
                <a:defRPr/>
              </a:pPr>
              <a:t>26</a:t>
            </a:fld>
            <a:endParaRPr lang="en-US" dirty="0"/>
          </a:p>
        </p:txBody>
      </p:sp>
      <p:pic>
        <p:nvPicPr>
          <p:cNvPr id="3" name="Sr-90_movie.02.wmv">
            <a:hlinkClick r:id="" action="ppaction://media"/>
          </p:cNvPr>
          <p:cNvPicPr>
            <a:picLocks noRot="1" noChangeAspect="1"/>
          </p:cNvPicPr>
          <p:nvPr>
            <a:videoFile r:link="rId1"/>
          </p:nvPr>
        </p:nvPicPr>
        <p:blipFill>
          <a:blip r:embed="rId3" cstate="print"/>
          <a:srcRect/>
          <a:stretch>
            <a:fillRect/>
          </a:stretch>
        </p:blipFill>
        <p:spPr bwMode="auto">
          <a:xfrm>
            <a:off x="1524000" y="708336"/>
            <a:ext cx="6096000" cy="4572000"/>
          </a:xfrm>
          <a:prstGeom prst="rect">
            <a:avLst/>
          </a:prstGeom>
          <a:noFill/>
          <a:ln w="9525">
            <a:noFill/>
            <a:miter lim="800000"/>
            <a:headEnd/>
            <a:tailEnd/>
          </a:ln>
        </p:spPr>
      </p:pic>
    </p:spTree>
    <p:extLst>
      <p:ext uri="{BB962C8B-B14F-4D97-AF65-F5344CB8AC3E}">
        <p14:creationId xmlns:p14="http://schemas.microsoft.com/office/powerpoint/2010/main" val="19995979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27</a:t>
            </a:fld>
            <a:endParaRPr lang="en-US" dirty="0"/>
          </a:p>
        </p:txBody>
      </p:sp>
      <p:pic>
        <p:nvPicPr>
          <p:cNvPr id="7" name="Picture 1"/>
          <p:cNvPicPr>
            <a:picLocks noChangeAspect="1" noChangeArrowheads="1"/>
          </p:cNvPicPr>
          <p:nvPr/>
        </p:nvPicPr>
        <p:blipFill>
          <a:blip r:embed="rId2" cstate="print"/>
          <a:srcRect t="86345"/>
          <a:stretch>
            <a:fillRect/>
          </a:stretch>
        </p:blipFill>
        <p:spPr bwMode="auto">
          <a:xfrm>
            <a:off x="128588" y="5689600"/>
            <a:ext cx="8886825" cy="849313"/>
          </a:xfrm>
          <a:prstGeom prst="rect">
            <a:avLst/>
          </a:prstGeom>
          <a:noFill/>
          <a:ln w="9525">
            <a:noFill/>
            <a:miter lim="800000"/>
            <a:headEnd/>
            <a:tailEnd/>
          </a:ln>
          <a:effectLst/>
        </p:spPr>
      </p:pic>
      <p:pic>
        <p:nvPicPr>
          <p:cNvPr id="8" name="Picture 1"/>
          <p:cNvPicPr>
            <a:picLocks noChangeAspect="1" noChangeArrowheads="1"/>
          </p:cNvPicPr>
          <p:nvPr/>
        </p:nvPicPr>
        <p:blipFill>
          <a:blip r:embed="rId2" cstate="print"/>
          <a:srcRect r="89100"/>
          <a:stretch>
            <a:fillRect/>
          </a:stretch>
        </p:blipFill>
        <p:spPr bwMode="auto">
          <a:xfrm>
            <a:off x="128588" y="319088"/>
            <a:ext cx="968692" cy="6219825"/>
          </a:xfrm>
          <a:prstGeom prst="rect">
            <a:avLst/>
          </a:prstGeom>
          <a:noFill/>
          <a:ln w="9525">
            <a:noFill/>
            <a:miter lim="800000"/>
            <a:headEnd/>
            <a:tailEnd/>
          </a:ln>
          <a:effectLst/>
        </p:spPr>
      </p:pic>
      <p:pic>
        <p:nvPicPr>
          <p:cNvPr id="9" name="Picture 1"/>
          <p:cNvPicPr>
            <a:picLocks noChangeAspect="1" noChangeArrowheads="1"/>
          </p:cNvPicPr>
          <p:nvPr/>
        </p:nvPicPr>
        <p:blipFill>
          <a:blip r:embed="rId2" cstate="print"/>
          <a:srcRect l="97217"/>
          <a:stretch>
            <a:fillRect/>
          </a:stretch>
        </p:blipFill>
        <p:spPr bwMode="auto">
          <a:xfrm>
            <a:off x="8772842" y="319088"/>
            <a:ext cx="247333" cy="6219825"/>
          </a:xfrm>
          <a:prstGeom prst="rect">
            <a:avLst/>
          </a:prstGeom>
          <a:noFill/>
          <a:ln w="9525">
            <a:noFill/>
            <a:miter lim="800000"/>
            <a:headEnd/>
            <a:tailEnd/>
          </a:ln>
          <a:effectLst/>
        </p:spPr>
      </p:pic>
      <p:pic>
        <p:nvPicPr>
          <p:cNvPr id="10" name="Picture 1"/>
          <p:cNvPicPr>
            <a:picLocks noChangeAspect="1" noChangeArrowheads="1"/>
          </p:cNvPicPr>
          <p:nvPr/>
        </p:nvPicPr>
        <p:blipFill>
          <a:blip r:embed="rId2" cstate="print"/>
          <a:srcRect b="91409"/>
          <a:stretch>
            <a:fillRect/>
          </a:stretch>
        </p:blipFill>
        <p:spPr bwMode="auto">
          <a:xfrm>
            <a:off x="128588" y="319088"/>
            <a:ext cx="8886825" cy="534352"/>
          </a:xfrm>
          <a:prstGeom prst="rect">
            <a:avLst/>
          </a:prstGeom>
          <a:noFill/>
          <a:ln w="9525">
            <a:noFill/>
            <a:miter lim="800000"/>
            <a:headEnd/>
            <a:tailEnd/>
          </a:ln>
          <a:effectLst/>
        </p:spPr>
      </p:pic>
      <p:sp>
        <p:nvSpPr>
          <p:cNvPr id="11" name="Title 23"/>
          <p:cNvSpPr txBox="1">
            <a:spLocks/>
          </p:cNvSpPr>
          <p:nvPr/>
        </p:nvSpPr>
        <p:spPr>
          <a:xfrm>
            <a:off x="505143" y="93028"/>
            <a:ext cx="8745537" cy="625475"/>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0" cap="none" spc="0" normalizeH="0" baseline="30000" noProof="0" dirty="0" smtClean="0">
                <a:ln>
                  <a:noFill/>
                </a:ln>
                <a:solidFill>
                  <a:schemeClr val="tx2"/>
                </a:solidFill>
                <a:effectLst/>
                <a:uLnTx/>
                <a:uFillTx/>
                <a:latin typeface="+mj-lt"/>
                <a:ea typeface="+mj-ea"/>
                <a:cs typeface="+mj-cs"/>
              </a:rPr>
              <a:t>90</a:t>
            </a:r>
            <a:r>
              <a:rPr kumimoji="0" lang="en-US" sz="4400" b="1" i="0" u="none" strike="noStrike" kern="0" cap="none" spc="0" normalizeH="0" baseline="0" noProof="0" dirty="0" smtClean="0">
                <a:ln>
                  <a:noFill/>
                </a:ln>
                <a:solidFill>
                  <a:schemeClr val="tx2"/>
                </a:solidFill>
                <a:effectLst/>
                <a:uLnTx/>
                <a:uFillTx/>
                <a:latin typeface="+mj-lt"/>
                <a:ea typeface="+mj-ea"/>
                <a:cs typeface="+mj-cs"/>
              </a:rPr>
              <a:t>Sr Measurands v Measurements</a:t>
            </a:r>
            <a:endParaRPr kumimoji="0" lang="en-US" sz="4400" b="0" i="0" u="none" strike="noStrike" kern="0" cap="none" spc="0" normalizeH="0" baseline="0" noProof="0" dirty="0">
              <a:ln>
                <a:noFill/>
              </a:ln>
              <a:solidFill>
                <a:schemeClr val="tx2"/>
              </a:solidFill>
              <a:effectLst/>
              <a:uLnTx/>
              <a:uFillTx/>
              <a:latin typeface="+mj-lt"/>
              <a:ea typeface="+mj-ea"/>
              <a:cs typeface="+mj-cs"/>
            </a:endParaRPr>
          </a:p>
        </p:txBody>
      </p:sp>
      <p:pic>
        <p:nvPicPr>
          <p:cNvPr id="12" name="Picture 3"/>
          <p:cNvPicPr>
            <a:picLocks noChangeAspect="1" noChangeArrowheads="1"/>
          </p:cNvPicPr>
          <p:nvPr/>
        </p:nvPicPr>
        <p:blipFill>
          <a:blip r:embed="rId3" cstate="print"/>
          <a:srcRect l="15475" t="3565" r="3175" b="17466"/>
          <a:stretch>
            <a:fillRect/>
          </a:stretch>
        </p:blipFill>
        <p:spPr bwMode="auto">
          <a:xfrm>
            <a:off x="1097756" y="852488"/>
            <a:ext cx="7686675" cy="4843461"/>
          </a:xfrm>
          <a:prstGeom prst="rect">
            <a:avLst/>
          </a:prstGeom>
          <a:noFill/>
          <a:ln w="9525">
            <a:noFill/>
            <a:miter lim="800000"/>
            <a:headEnd/>
            <a:tailEnd/>
          </a:ln>
          <a:effectLst/>
        </p:spPr>
      </p:pic>
      <p:cxnSp>
        <p:nvCxnSpPr>
          <p:cNvPr id="13" name="Straight Connector 12"/>
          <p:cNvCxnSpPr/>
          <p:nvPr/>
        </p:nvCxnSpPr>
        <p:spPr>
          <a:xfrm rot="5400000">
            <a:off x="1518133" y="3300412"/>
            <a:ext cx="4905375" cy="0"/>
          </a:xfrm>
          <a:prstGeom prst="line">
            <a:avLst/>
          </a:prstGeom>
          <a:ln w="254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1188720" y="1046480"/>
            <a:ext cx="1818640" cy="1859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463040" y="1036320"/>
            <a:ext cx="1717040" cy="315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p:cNvPicPr>
            <a:picLocks noChangeAspect="1" noChangeArrowheads="1"/>
          </p:cNvPicPr>
          <p:nvPr/>
        </p:nvPicPr>
        <p:blipFill>
          <a:blip r:embed="rId4" cstate="print"/>
          <a:srcRect b="82577"/>
          <a:stretch>
            <a:fillRect/>
          </a:stretch>
        </p:blipFill>
        <p:spPr bwMode="auto">
          <a:xfrm>
            <a:off x="1396048" y="1267778"/>
            <a:ext cx="2200275" cy="307022"/>
          </a:xfrm>
          <a:prstGeom prst="rect">
            <a:avLst/>
          </a:prstGeom>
          <a:noFill/>
          <a:ln w="9525">
            <a:noFill/>
            <a:miter lim="800000"/>
            <a:headEnd/>
            <a:tailEnd/>
          </a:ln>
          <a:effectLst/>
        </p:spPr>
      </p:pic>
      <p:pic>
        <p:nvPicPr>
          <p:cNvPr id="19" name="Picture 3"/>
          <p:cNvPicPr>
            <a:picLocks noChangeAspect="1" noChangeArrowheads="1"/>
          </p:cNvPicPr>
          <p:nvPr/>
        </p:nvPicPr>
        <p:blipFill>
          <a:blip r:embed="rId3" cstate="print"/>
          <a:srcRect l="19180" t="13892" r="68018" b="79430"/>
          <a:stretch>
            <a:fillRect/>
          </a:stretch>
        </p:blipFill>
        <p:spPr bwMode="auto">
          <a:xfrm>
            <a:off x="1649095" y="944245"/>
            <a:ext cx="1209675" cy="4095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28</a:t>
            </a:fld>
            <a:endParaRPr lang="en-US" dirty="0"/>
          </a:p>
        </p:txBody>
      </p:sp>
      <p:pic>
        <p:nvPicPr>
          <p:cNvPr id="7" name="Picture 1"/>
          <p:cNvPicPr>
            <a:picLocks noChangeAspect="1" noChangeArrowheads="1"/>
          </p:cNvPicPr>
          <p:nvPr/>
        </p:nvPicPr>
        <p:blipFill>
          <a:blip r:embed="rId2" cstate="print"/>
          <a:srcRect t="86345"/>
          <a:stretch>
            <a:fillRect/>
          </a:stretch>
        </p:blipFill>
        <p:spPr bwMode="auto">
          <a:xfrm>
            <a:off x="128588" y="5689600"/>
            <a:ext cx="8886825" cy="849313"/>
          </a:xfrm>
          <a:prstGeom prst="rect">
            <a:avLst/>
          </a:prstGeom>
          <a:noFill/>
          <a:ln w="9525">
            <a:noFill/>
            <a:miter lim="800000"/>
            <a:headEnd/>
            <a:tailEnd/>
          </a:ln>
          <a:effectLst/>
        </p:spPr>
      </p:pic>
      <p:pic>
        <p:nvPicPr>
          <p:cNvPr id="8" name="Picture 1"/>
          <p:cNvPicPr>
            <a:picLocks noChangeAspect="1" noChangeArrowheads="1"/>
          </p:cNvPicPr>
          <p:nvPr/>
        </p:nvPicPr>
        <p:blipFill>
          <a:blip r:embed="rId2" cstate="print"/>
          <a:srcRect r="89100"/>
          <a:stretch>
            <a:fillRect/>
          </a:stretch>
        </p:blipFill>
        <p:spPr bwMode="auto">
          <a:xfrm>
            <a:off x="128588" y="319088"/>
            <a:ext cx="968692" cy="6219825"/>
          </a:xfrm>
          <a:prstGeom prst="rect">
            <a:avLst/>
          </a:prstGeom>
          <a:noFill/>
          <a:ln w="9525">
            <a:noFill/>
            <a:miter lim="800000"/>
            <a:headEnd/>
            <a:tailEnd/>
          </a:ln>
          <a:effectLst/>
        </p:spPr>
      </p:pic>
      <p:pic>
        <p:nvPicPr>
          <p:cNvPr id="9" name="Picture 1"/>
          <p:cNvPicPr>
            <a:picLocks noChangeAspect="1" noChangeArrowheads="1"/>
          </p:cNvPicPr>
          <p:nvPr/>
        </p:nvPicPr>
        <p:blipFill>
          <a:blip r:embed="rId2" cstate="print"/>
          <a:srcRect l="97217"/>
          <a:stretch>
            <a:fillRect/>
          </a:stretch>
        </p:blipFill>
        <p:spPr bwMode="auto">
          <a:xfrm>
            <a:off x="8772842" y="319088"/>
            <a:ext cx="247333" cy="6219825"/>
          </a:xfrm>
          <a:prstGeom prst="rect">
            <a:avLst/>
          </a:prstGeom>
          <a:noFill/>
          <a:ln w="9525">
            <a:noFill/>
            <a:miter lim="800000"/>
            <a:headEnd/>
            <a:tailEnd/>
          </a:ln>
          <a:effectLst/>
        </p:spPr>
      </p:pic>
      <p:pic>
        <p:nvPicPr>
          <p:cNvPr id="10" name="Picture 1"/>
          <p:cNvPicPr>
            <a:picLocks noChangeAspect="1" noChangeArrowheads="1"/>
          </p:cNvPicPr>
          <p:nvPr/>
        </p:nvPicPr>
        <p:blipFill>
          <a:blip r:embed="rId2" cstate="print"/>
          <a:srcRect b="91409"/>
          <a:stretch>
            <a:fillRect/>
          </a:stretch>
        </p:blipFill>
        <p:spPr bwMode="auto">
          <a:xfrm>
            <a:off x="128588" y="319088"/>
            <a:ext cx="8886825" cy="534352"/>
          </a:xfrm>
          <a:prstGeom prst="rect">
            <a:avLst/>
          </a:prstGeom>
          <a:noFill/>
          <a:ln w="9525">
            <a:noFill/>
            <a:miter lim="800000"/>
            <a:headEnd/>
            <a:tailEnd/>
          </a:ln>
          <a:effectLst/>
        </p:spPr>
      </p:pic>
      <p:sp>
        <p:nvSpPr>
          <p:cNvPr id="11" name="Title 23"/>
          <p:cNvSpPr txBox="1">
            <a:spLocks/>
          </p:cNvSpPr>
          <p:nvPr/>
        </p:nvSpPr>
        <p:spPr>
          <a:xfrm>
            <a:off x="505143" y="93028"/>
            <a:ext cx="8745537" cy="625475"/>
          </a:xfrm>
          <a:prstGeom prst="rect">
            <a:avLst/>
          </a:prstGeom>
        </p:spPr>
        <p:txBody>
          <a:bodyPr/>
          <a:lstStyle/>
          <a:p>
            <a:pPr lvl="0" algn="ctr" eaLnBrk="0" hangingPunct="0">
              <a:defRPr/>
            </a:pPr>
            <a:r>
              <a:rPr lang="en-US" sz="4400" b="1" kern="0" baseline="30000" dirty="0" smtClean="0">
                <a:solidFill>
                  <a:schemeClr val="tx2"/>
                </a:solidFill>
                <a:latin typeface="+mn-lt"/>
              </a:rPr>
              <a:t>90</a:t>
            </a:r>
            <a:r>
              <a:rPr lang="en-US" sz="4400" b="1" kern="0" dirty="0" smtClean="0">
                <a:solidFill>
                  <a:schemeClr val="tx2"/>
                </a:solidFill>
                <a:latin typeface="+mn-lt"/>
              </a:rPr>
              <a:t>Sr Measurands v Measurements</a:t>
            </a:r>
            <a:endParaRPr lang="en-US" sz="4400" kern="0" dirty="0">
              <a:solidFill>
                <a:schemeClr val="tx2"/>
              </a:solidFill>
              <a:latin typeface="+mn-lt"/>
            </a:endParaRPr>
          </a:p>
        </p:txBody>
      </p:sp>
      <p:pic>
        <p:nvPicPr>
          <p:cNvPr id="12" name="Picture 3"/>
          <p:cNvPicPr>
            <a:picLocks noChangeAspect="1" noChangeArrowheads="1"/>
          </p:cNvPicPr>
          <p:nvPr/>
        </p:nvPicPr>
        <p:blipFill>
          <a:blip r:embed="rId3" cstate="print"/>
          <a:srcRect l="15475" t="3565" r="3175" b="17466"/>
          <a:stretch>
            <a:fillRect/>
          </a:stretch>
        </p:blipFill>
        <p:spPr bwMode="auto">
          <a:xfrm>
            <a:off x="1097756" y="852488"/>
            <a:ext cx="7686675" cy="4843461"/>
          </a:xfrm>
          <a:prstGeom prst="rect">
            <a:avLst/>
          </a:prstGeom>
          <a:noFill/>
          <a:ln w="9525">
            <a:noFill/>
            <a:miter lim="800000"/>
            <a:headEnd/>
            <a:tailEnd/>
          </a:ln>
          <a:effectLst/>
        </p:spPr>
      </p:pic>
      <p:cxnSp>
        <p:nvCxnSpPr>
          <p:cNvPr id="13" name="Straight Connector 12"/>
          <p:cNvCxnSpPr/>
          <p:nvPr/>
        </p:nvCxnSpPr>
        <p:spPr>
          <a:xfrm rot="5400000">
            <a:off x="1518133" y="3300412"/>
            <a:ext cx="4905375" cy="0"/>
          </a:xfrm>
          <a:prstGeom prst="line">
            <a:avLst/>
          </a:prstGeom>
          <a:ln w="254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15" name="Freeform 14"/>
          <p:cNvSpPr/>
          <p:nvPr/>
        </p:nvSpPr>
        <p:spPr>
          <a:xfrm>
            <a:off x="1590674" y="4546916"/>
            <a:ext cx="6303645" cy="638017"/>
          </a:xfrm>
          <a:custGeom>
            <a:avLst/>
            <a:gdLst>
              <a:gd name="connsiteX0" fmla="*/ 0 w 5689600"/>
              <a:gd name="connsiteY0" fmla="*/ 649287 h 668337"/>
              <a:gd name="connsiteX1" fmla="*/ 742950 w 5689600"/>
              <a:gd name="connsiteY1" fmla="*/ 668337 h 668337"/>
              <a:gd name="connsiteX2" fmla="*/ 1457325 w 5689600"/>
              <a:gd name="connsiteY2" fmla="*/ 649287 h 668337"/>
              <a:gd name="connsiteX3" fmla="*/ 2333625 w 5689600"/>
              <a:gd name="connsiteY3" fmla="*/ 582612 h 668337"/>
              <a:gd name="connsiteX4" fmla="*/ 2838450 w 5689600"/>
              <a:gd name="connsiteY4" fmla="*/ 515937 h 668337"/>
              <a:gd name="connsiteX5" fmla="*/ 3629025 w 5689600"/>
              <a:gd name="connsiteY5" fmla="*/ 373062 h 668337"/>
              <a:gd name="connsiteX6" fmla="*/ 4191000 w 5689600"/>
              <a:gd name="connsiteY6" fmla="*/ 220662 h 668337"/>
              <a:gd name="connsiteX7" fmla="*/ 4829175 w 5689600"/>
              <a:gd name="connsiteY7" fmla="*/ 58737 h 668337"/>
              <a:gd name="connsiteX8" fmla="*/ 4962525 w 5689600"/>
              <a:gd name="connsiteY8" fmla="*/ 11112 h 668337"/>
              <a:gd name="connsiteX9" fmla="*/ 5581650 w 5689600"/>
              <a:gd name="connsiteY9" fmla="*/ 1587 h 668337"/>
              <a:gd name="connsiteX10" fmla="*/ 5610225 w 5689600"/>
              <a:gd name="connsiteY10" fmla="*/ 1587 h 668337"/>
              <a:gd name="connsiteX0" fmla="*/ 0 w 5686425"/>
              <a:gd name="connsiteY0" fmla="*/ 650875 h 669925"/>
              <a:gd name="connsiteX1" fmla="*/ 742950 w 5686425"/>
              <a:gd name="connsiteY1" fmla="*/ 669925 h 669925"/>
              <a:gd name="connsiteX2" fmla="*/ 1457325 w 5686425"/>
              <a:gd name="connsiteY2" fmla="*/ 650875 h 669925"/>
              <a:gd name="connsiteX3" fmla="*/ 2333625 w 5686425"/>
              <a:gd name="connsiteY3" fmla="*/ 584200 h 669925"/>
              <a:gd name="connsiteX4" fmla="*/ 2838450 w 5686425"/>
              <a:gd name="connsiteY4" fmla="*/ 517525 h 669925"/>
              <a:gd name="connsiteX5" fmla="*/ 3629025 w 5686425"/>
              <a:gd name="connsiteY5" fmla="*/ 374650 h 669925"/>
              <a:gd name="connsiteX6" fmla="*/ 4191000 w 5686425"/>
              <a:gd name="connsiteY6" fmla="*/ 222250 h 669925"/>
              <a:gd name="connsiteX7" fmla="*/ 4829175 w 5686425"/>
              <a:gd name="connsiteY7" fmla="*/ 60325 h 669925"/>
              <a:gd name="connsiteX8" fmla="*/ 4981575 w 5686425"/>
              <a:gd name="connsiteY8" fmla="*/ 22225 h 669925"/>
              <a:gd name="connsiteX9" fmla="*/ 5581650 w 5686425"/>
              <a:gd name="connsiteY9" fmla="*/ 3175 h 669925"/>
              <a:gd name="connsiteX10" fmla="*/ 5610225 w 5686425"/>
              <a:gd name="connsiteY10" fmla="*/ 3175 h 669925"/>
              <a:gd name="connsiteX0" fmla="*/ 0 w 5686425"/>
              <a:gd name="connsiteY0" fmla="*/ 650875 h 669925"/>
              <a:gd name="connsiteX1" fmla="*/ 742950 w 5686425"/>
              <a:gd name="connsiteY1" fmla="*/ 669925 h 669925"/>
              <a:gd name="connsiteX2" fmla="*/ 1457325 w 5686425"/>
              <a:gd name="connsiteY2" fmla="*/ 650875 h 669925"/>
              <a:gd name="connsiteX3" fmla="*/ 2333625 w 5686425"/>
              <a:gd name="connsiteY3" fmla="*/ 584200 h 669925"/>
              <a:gd name="connsiteX4" fmla="*/ 2838450 w 5686425"/>
              <a:gd name="connsiteY4" fmla="*/ 517525 h 669925"/>
              <a:gd name="connsiteX5" fmla="*/ 3629025 w 5686425"/>
              <a:gd name="connsiteY5" fmla="*/ 374650 h 669925"/>
              <a:gd name="connsiteX6" fmla="*/ 4191000 w 5686425"/>
              <a:gd name="connsiteY6" fmla="*/ 222250 h 669925"/>
              <a:gd name="connsiteX7" fmla="*/ 4829175 w 5686425"/>
              <a:gd name="connsiteY7" fmla="*/ 60325 h 669925"/>
              <a:gd name="connsiteX8" fmla="*/ 4981575 w 5686425"/>
              <a:gd name="connsiteY8" fmla="*/ 22225 h 669925"/>
              <a:gd name="connsiteX9" fmla="*/ 5581650 w 5686425"/>
              <a:gd name="connsiteY9" fmla="*/ 3175 h 669925"/>
              <a:gd name="connsiteX10" fmla="*/ 5610225 w 5686425"/>
              <a:gd name="connsiteY10" fmla="*/ 3175 h 669925"/>
              <a:gd name="connsiteX0" fmla="*/ 0 w 5689203"/>
              <a:gd name="connsiteY0" fmla="*/ 650875 h 669925"/>
              <a:gd name="connsiteX1" fmla="*/ 742950 w 5689203"/>
              <a:gd name="connsiteY1" fmla="*/ 669925 h 669925"/>
              <a:gd name="connsiteX2" fmla="*/ 1457325 w 5689203"/>
              <a:gd name="connsiteY2" fmla="*/ 650875 h 669925"/>
              <a:gd name="connsiteX3" fmla="*/ 2333625 w 5689203"/>
              <a:gd name="connsiteY3" fmla="*/ 584200 h 669925"/>
              <a:gd name="connsiteX4" fmla="*/ 2838450 w 5689203"/>
              <a:gd name="connsiteY4" fmla="*/ 517525 h 669925"/>
              <a:gd name="connsiteX5" fmla="*/ 3629025 w 5689203"/>
              <a:gd name="connsiteY5" fmla="*/ 374650 h 669925"/>
              <a:gd name="connsiteX6" fmla="*/ 4191000 w 5689203"/>
              <a:gd name="connsiteY6" fmla="*/ 222250 h 669925"/>
              <a:gd name="connsiteX7" fmla="*/ 4829175 w 5689203"/>
              <a:gd name="connsiteY7" fmla="*/ 60325 h 669925"/>
              <a:gd name="connsiteX8" fmla="*/ 4981575 w 5689203"/>
              <a:gd name="connsiteY8" fmla="*/ 22225 h 669925"/>
              <a:gd name="connsiteX9" fmla="*/ 5581650 w 5689203"/>
              <a:gd name="connsiteY9" fmla="*/ 3175 h 669925"/>
              <a:gd name="connsiteX10" fmla="*/ 5626894 w 5689203"/>
              <a:gd name="connsiteY10" fmla="*/ 3175 h 669925"/>
              <a:gd name="connsiteX0" fmla="*/ 0 w 5690393"/>
              <a:gd name="connsiteY0" fmla="*/ 650875 h 669925"/>
              <a:gd name="connsiteX1" fmla="*/ 742950 w 5690393"/>
              <a:gd name="connsiteY1" fmla="*/ 669925 h 669925"/>
              <a:gd name="connsiteX2" fmla="*/ 1457325 w 5690393"/>
              <a:gd name="connsiteY2" fmla="*/ 650875 h 669925"/>
              <a:gd name="connsiteX3" fmla="*/ 2333625 w 5690393"/>
              <a:gd name="connsiteY3" fmla="*/ 584200 h 669925"/>
              <a:gd name="connsiteX4" fmla="*/ 2838450 w 5690393"/>
              <a:gd name="connsiteY4" fmla="*/ 517525 h 669925"/>
              <a:gd name="connsiteX5" fmla="*/ 3629025 w 5690393"/>
              <a:gd name="connsiteY5" fmla="*/ 374650 h 669925"/>
              <a:gd name="connsiteX6" fmla="*/ 4191000 w 5690393"/>
              <a:gd name="connsiteY6" fmla="*/ 222250 h 669925"/>
              <a:gd name="connsiteX7" fmla="*/ 4829175 w 5690393"/>
              <a:gd name="connsiteY7" fmla="*/ 60325 h 669925"/>
              <a:gd name="connsiteX8" fmla="*/ 4981575 w 5690393"/>
              <a:gd name="connsiteY8" fmla="*/ 22225 h 669925"/>
              <a:gd name="connsiteX9" fmla="*/ 5581650 w 5690393"/>
              <a:gd name="connsiteY9" fmla="*/ 3175 h 669925"/>
              <a:gd name="connsiteX10" fmla="*/ 5626894 w 5690393"/>
              <a:gd name="connsiteY10" fmla="*/ 3175 h 669925"/>
              <a:gd name="connsiteX0" fmla="*/ 0 w 5690393"/>
              <a:gd name="connsiteY0" fmla="*/ 650875 h 669925"/>
              <a:gd name="connsiteX1" fmla="*/ 742950 w 5690393"/>
              <a:gd name="connsiteY1" fmla="*/ 669925 h 669925"/>
              <a:gd name="connsiteX2" fmla="*/ 1457325 w 5690393"/>
              <a:gd name="connsiteY2" fmla="*/ 650875 h 669925"/>
              <a:gd name="connsiteX3" fmla="*/ 2333625 w 5690393"/>
              <a:gd name="connsiteY3" fmla="*/ 584200 h 669925"/>
              <a:gd name="connsiteX4" fmla="*/ 2838450 w 5690393"/>
              <a:gd name="connsiteY4" fmla="*/ 517525 h 669925"/>
              <a:gd name="connsiteX5" fmla="*/ 3629025 w 5690393"/>
              <a:gd name="connsiteY5" fmla="*/ 374650 h 669925"/>
              <a:gd name="connsiteX6" fmla="*/ 4191000 w 5690393"/>
              <a:gd name="connsiteY6" fmla="*/ 229393 h 669925"/>
              <a:gd name="connsiteX7" fmla="*/ 4829175 w 5690393"/>
              <a:gd name="connsiteY7" fmla="*/ 60325 h 669925"/>
              <a:gd name="connsiteX8" fmla="*/ 4981575 w 5690393"/>
              <a:gd name="connsiteY8" fmla="*/ 22225 h 669925"/>
              <a:gd name="connsiteX9" fmla="*/ 5581650 w 5690393"/>
              <a:gd name="connsiteY9" fmla="*/ 3175 h 669925"/>
              <a:gd name="connsiteX10" fmla="*/ 5626894 w 5690393"/>
              <a:gd name="connsiteY10" fmla="*/ 3175 h 669925"/>
              <a:gd name="connsiteX0" fmla="*/ 0 w 5690393"/>
              <a:gd name="connsiteY0" fmla="*/ 650875 h 669925"/>
              <a:gd name="connsiteX1" fmla="*/ 742950 w 5690393"/>
              <a:gd name="connsiteY1" fmla="*/ 669925 h 669925"/>
              <a:gd name="connsiteX2" fmla="*/ 1457325 w 5690393"/>
              <a:gd name="connsiteY2" fmla="*/ 650875 h 669925"/>
              <a:gd name="connsiteX3" fmla="*/ 2333625 w 5690393"/>
              <a:gd name="connsiteY3" fmla="*/ 584200 h 669925"/>
              <a:gd name="connsiteX4" fmla="*/ 2838450 w 5690393"/>
              <a:gd name="connsiteY4" fmla="*/ 517525 h 669925"/>
              <a:gd name="connsiteX5" fmla="*/ 3629025 w 5690393"/>
              <a:gd name="connsiteY5" fmla="*/ 372269 h 669925"/>
              <a:gd name="connsiteX6" fmla="*/ 4191000 w 5690393"/>
              <a:gd name="connsiteY6" fmla="*/ 229393 h 669925"/>
              <a:gd name="connsiteX7" fmla="*/ 4829175 w 5690393"/>
              <a:gd name="connsiteY7" fmla="*/ 60325 h 669925"/>
              <a:gd name="connsiteX8" fmla="*/ 4981575 w 5690393"/>
              <a:gd name="connsiteY8" fmla="*/ 22225 h 669925"/>
              <a:gd name="connsiteX9" fmla="*/ 5581650 w 5690393"/>
              <a:gd name="connsiteY9" fmla="*/ 3175 h 669925"/>
              <a:gd name="connsiteX10" fmla="*/ 5626894 w 5690393"/>
              <a:gd name="connsiteY10" fmla="*/ 3175 h 669925"/>
              <a:gd name="connsiteX0" fmla="*/ 0 w 5690393"/>
              <a:gd name="connsiteY0" fmla="*/ 650875 h 672306"/>
              <a:gd name="connsiteX1" fmla="*/ 69057 w 5690393"/>
              <a:gd name="connsiteY1" fmla="*/ 665163 h 672306"/>
              <a:gd name="connsiteX2" fmla="*/ 742950 w 5690393"/>
              <a:gd name="connsiteY2" fmla="*/ 669925 h 672306"/>
              <a:gd name="connsiteX3" fmla="*/ 1457325 w 5690393"/>
              <a:gd name="connsiteY3" fmla="*/ 650875 h 672306"/>
              <a:gd name="connsiteX4" fmla="*/ 2333625 w 5690393"/>
              <a:gd name="connsiteY4" fmla="*/ 584200 h 672306"/>
              <a:gd name="connsiteX5" fmla="*/ 2838450 w 5690393"/>
              <a:gd name="connsiteY5" fmla="*/ 517525 h 672306"/>
              <a:gd name="connsiteX6" fmla="*/ 3629025 w 5690393"/>
              <a:gd name="connsiteY6" fmla="*/ 372269 h 672306"/>
              <a:gd name="connsiteX7" fmla="*/ 4191000 w 5690393"/>
              <a:gd name="connsiteY7" fmla="*/ 229393 h 672306"/>
              <a:gd name="connsiteX8" fmla="*/ 4829175 w 5690393"/>
              <a:gd name="connsiteY8" fmla="*/ 60325 h 672306"/>
              <a:gd name="connsiteX9" fmla="*/ 4981575 w 5690393"/>
              <a:gd name="connsiteY9" fmla="*/ 22225 h 672306"/>
              <a:gd name="connsiteX10" fmla="*/ 5581650 w 5690393"/>
              <a:gd name="connsiteY10" fmla="*/ 3175 h 672306"/>
              <a:gd name="connsiteX11" fmla="*/ 5626894 w 5690393"/>
              <a:gd name="connsiteY11" fmla="*/ 3175 h 672306"/>
              <a:gd name="connsiteX0" fmla="*/ 0 w 5697537"/>
              <a:gd name="connsiteY0" fmla="*/ 662781 h 672306"/>
              <a:gd name="connsiteX1" fmla="*/ 76201 w 5697537"/>
              <a:gd name="connsiteY1" fmla="*/ 665163 h 672306"/>
              <a:gd name="connsiteX2" fmla="*/ 750094 w 5697537"/>
              <a:gd name="connsiteY2" fmla="*/ 669925 h 672306"/>
              <a:gd name="connsiteX3" fmla="*/ 1464469 w 5697537"/>
              <a:gd name="connsiteY3" fmla="*/ 650875 h 672306"/>
              <a:gd name="connsiteX4" fmla="*/ 2340769 w 5697537"/>
              <a:gd name="connsiteY4" fmla="*/ 584200 h 672306"/>
              <a:gd name="connsiteX5" fmla="*/ 2845594 w 5697537"/>
              <a:gd name="connsiteY5" fmla="*/ 517525 h 672306"/>
              <a:gd name="connsiteX6" fmla="*/ 3636169 w 5697537"/>
              <a:gd name="connsiteY6" fmla="*/ 372269 h 672306"/>
              <a:gd name="connsiteX7" fmla="*/ 4198144 w 5697537"/>
              <a:gd name="connsiteY7" fmla="*/ 229393 h 672306"/>
              <a:gd name="connsiteX8" fmla="*/ 4836319 w 5697537"/>
              <a:gd name="connsiteY8" fmla="*/ 60325 h 672306"/>
              <a:gd name="connsiteX9" fmla="*/ 4988719 w 5697537"/>
              <a:gd name="connsiteY9" fmla="*/ 22225 h 672306"/>
              <a:gd name="connsiteX10" fmla="*/ 5588794 w 5697537"/>
              <a:gd name="connsiteY10" fmla="*/ 3175 h 672306"/>
              <a:gd name="connsiteX11" fmla="*/ 5634038 w 5697537"/>
              <a:gd name="connsiteY11" fmla="*/ 3175 h 672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97537" h="672306">
                <a:moveTo>
                  <a:pt x="0" y="662781"/>
                </a:moveTo>
                <a:lnTo>
                  <a:pt x="76201" y="665163"/>
                </a:lnTo>
                <a:cubicBezTo>
                  <a:pt x="200026" y="668338"/>
                  <a:pt x="518716" y="672306"/>
                  <a:pt x="750094" y="669925"/>
                </a:cubicBezTo>
                <a:cubicBezTo>
                  <a:pt x="981472" y="667544"/>
                  <a:pt x="1199357" y="665162"/>
                  <a:pt x="1464469" y="650875"/>
                </a:cubicBezTo>
                <a:cubicBezTo>
                  <a:pt x="1729581" y="636588"/>
                  <a:pt x="2110582" y="606425"/>
                  <a:pt x="2340769" y="584200"/>
                </a:cubicBezTo>
                <a:cubicBezTo>
                  <a:pt x="2570956" y="561975"/>
                  <a:pt x="2629694" y="552847"/>
                  <a:pt x="2845594" y="517525"/>
                </a:cubicBezTo>
                <a:cubicBezTo>
                  <a:pt x="3061494" y="482203"/>
                  <a:pt x="3410744" y="420291"/>
                  <a:pt x="3636169" y="372269"/>
                </a:cubicBezTo>
                <a:cubicBezTo>
                  <a:pt x="3861594" y="324247"/>
                  <a:pt x="4198144" y="229393"/>
                  <a:pt x="4198144" y="229393"/>
                </a:cubicBezTo>
                <a:lnTo>
                  <a:pt x="4836319" y="60325"/>
                </a:lnTo>
                <a:cubicBezTo>
                  <a:pt x="4964906" y="25400"/>
                  <a:pt x="4882357" y="41275"/>
                  <a:pt x="4988719" y="22225"/>
                </a:cubicBezTo>
                <a:cubicBezTo>
                  <a:pt x="5114132" y="12700"/>
                  <a:pt x="5481241" y="6350"/>
                  <a:pt x="5588794" y="3175"/>
                </a:cubicBezTo>
                <a:cubicBezTo>
                  <a:pt x="5696347" y="0"/>
                  <a:pt x="5697537" y="2381"/>
                  <a:pt x="5634038" y="3175"/>
                </a:cubicBezTo>
              </a:path>
            </a:pathLst>
          </a:cu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Rectangle 15"/>
          <p:cNvSpPr/>
          <p:nvPr/>
        </p:nvSpPr>
        <p:spPr>
          <a:xfrm>
            <a:off x="1188720" y="1046480"/>
            <a:ext cx="1818640" cy="1859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463040" y="1036320"/>
            <a:ext cx="1717040" cy="315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457960" y="1498600"/>
            <a:ext cx="2138680" cy="338554"/>
          </a:xfrm>
          <a:prstGeom prst="rect">
            <a:avLst/>
          </a:prstGeom>
          <a:noFill/>
        </p:spPr>
        <p:txBody>
          <a:bodyPr wrap="square" rtlCol="0">
            <a:spAutoFit/>
          </a:bodyPr>
          <a:lstStyle/>
          <a:p>
            <a:r>
              <a:rPr lang="en-US" b="1" dirty="0" smtClean="0">
                <a:latin typeface="+mn-lt"/>
              </a:rPr>
              <a:t>Assigned Uncertainty</a:t>
            </a:r>
          </a:p>
        </p:txBody>
      </p:sp>
      <p:pic>
        <p:nvPicPr>
          <p:cNvPr id="18" name="Picture 2"/>
          <p:cNvPicPr>
            <a:picLocks noChangeAspect="1" noChangeArrowheads="1"/>
          </p:cNvPicPr>
          <p:nvPr/>
        </p:nvPicPr>
        <p:blipFill>
          <a:blip r:embed="rId4" cstate="print"/>
          <a:srcRect t="16847" b="68739"/>
          <a:stretch>
            <a:fillRect/>
          </a:stretch>
        </p:blipFill>
        <p:spPr bwMode="auto">
          <a:xfrm>
            <a:off x="1396048" y="1859280"/>
            <a:ext cx="2200275" cy="254000"/>
          </a:xfrm>
          <a:prstGeom prst="rect">
            <a:avLst/>
          </a:prstGeom>
          <a:noFill/>
          <a:ln w="9525">
            <a:noFill/>
            <a:miter lim="800000"/>
            <a:headEnd/>
            <a:tailEnd/>
          </a:ln>
          <a:effectLst/>
        </p:spPr>
      </p:pic>
      <p:pic>
        <p:nvPicPr>
          <p:cNvPr id="19" name="Picture 2"/>
          <p:cNvPicPr>
            <a:picLocks noChangeAspect="1" noChangeArrowheads="1"/>
          </p:cNvPicPr>
          <p:nvPr/>
        </p:nvPicPr>
        <p:blipFill>
          <a:blip r:embed="rId4" cstate="print"/>
          <a:srcRect b="82577"/>
          <a:stretch>
            <a:fillRect/>
          </a:stretch>
        </p:blipFill>
        <p:spPr bwMode="auto">
          <a:xfrm>
            <a:off x="1396048" y="1267778"/>
            <a:ext cx="2200275" cy="307022"/>
          </a:xfrm>
          <a:prstGeom prst="rect">
            <a:avLst/>
          </a:prstGeom>
          <a:noFill/>
          <a:ln w="9525">
            <a:noFill/>
            <a:miter lim="800000"/>
            <a:headEnd/>
            <a:tailEnd/>
          </a:ln>
          <a:effectLst/>
        </p:spPr>
      </p:pic>
      <p:pic>
        <p:nvPicPr>
          <p:cNvPr id="20" name="Picture 3"/>
          <p:cNvPicPr>
            <a:picLocks noChangeAspect="1" noChangeArrowheads="1"/>
          </p:cNvPicPr>
          <p:nvPr/>
        </p:nvPicPr>
        <p:blipFill>
          <a:blip r:embed="rId3" cstate="print"/>
          <a:srcRect l="19180" t="13892" r="68018" b="79430"/>
          <a:stretch>
            <a:fillRect/>
          </a:stretch>
        </p:blipFill>
        <p:spPr bwMode="auto">
          <a:xfrm>
            <a:off x="1649095" y="944245"/>
            <a:ext cx="1209675" cy="4095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9" name="Picture 1"/>
          <p:cNvPicPr>
            <a:picLocks noChangeAspect="1" noChangeArrowheads="1"/>
          </p:cNvPicPr>
          <p:nvPr/>
        </p:nvPicPr>
        <p:blipFill>
          <a:blip r:embed="rId2" cstate="print"/>
          <a:srcRect/>
          <a:stretch>
            <a:fillRect/>
          </a:stretch>
        </p:blipFill>
        <p:spPr bwMode="auto">
          <a:xfrm>
            <a:off x="128588" y="319088"/>
            <a:ext cx="8886825" cy="6219825"/>
          </a:xfrm>
          <a:prstGeom prst="rect">
            <a:avLst/>
          </a:prstGeom>
          <a:noFill/>
          <a:ln w="9525">
            <a:noFill/>
            <a:miter lim="800000"/>
            <a:headEnd/>
            <a:tailEnd/>
          </a:ln>
          <a:effectLst/>
        </p:spPr>
      </p:pic>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29</a:t>
            </a:fld>
            <a:endParaRPr lang="en-US" dirty="0"/>
          </a:p>
        </p:txBody>
      </p:sp>
      <p:sp>
        <p:nvSpPr>
          <p:cNvPr id="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5" name="Rectangle 3"/>
          <p:cNvSpPr>
            <a:spLocks noChangeArrowheads="1"/>
          </p:cNvSpPr>
          <p:nvPr/>
        </p:nvSpPr>
        <p:spPr bwMode="auto">
          <a:xfrm>
            <a:off x="0" y="18573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6" name="Slide Number Placeholder 1"/>
          <p:cNvSpPr txBox="1">
            <a:spLocks/>
          </p:cNvSpPr>
          <p:nvPr/>
        </p:nvSpPr>
        <p:spPr bwMode="auto">
          <a:xfrm>
            <a:off x="4398963" y="6546850"/>
            <a:ext cx="411162"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95396C-2719-4C3A-AA3E-FD781EAEE1E1}" type="slidenum">
              <a:rPr kumimoji="0" lang="en-US" sz="14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sz="14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Slide Number Placeholder 1"/>
          <p:cNvSpPr txBox="1">
            <a:spLocks/>
          </p:cNvSpPr>
          <p:nvPr/>
        </p:nvSpPr>
        <p:spPr bwMode="auto">
          <a:xfrm>
            <a:off x="4398963" y="6546850"/>
            <a:ext cx="411162"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95396C-2719-4C3A-AA3E-FD781EAEE1E1}" type="slidenum">
              <a:rPr kumimoji="0" lang="en-US" sz="14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sz="14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Title 23"/>
          <p:cNvSpPr txBox="1">
            <a:spLocks/>
          </p:cNvSpPr>
          <p:nvPr/>
        </p:nvSpPr>
        <p:spPr>
          <a:xfrm>
            <a:off x="505143" y="93028"/>
            <a:ext cx="8745537" cy="625475"/>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0" cap="none" spc="0" normalizeH="0" baseline="0" noProof="0" dirty="0" smtClean="0">
                <a:ln>
                  <a:noFill/>
                </a:ln>
                <a:solidFill>
                  <a:schemeClr val="tx2"/>
                </a:solidFill>
                <a:effectLst/>
                <a:uLnTx/>
                <a:uFillTx/>
                <a:latin typeface="+mj-lt"/>
                <a:ea typeface="+mj-ea"/>
                <a:cs typeface="+mj-cs"/>
              </a:rPr>
              <a:t>Effect of Reducing Uncertainty</a:t>
            </a:r>
            <a:endParaRPr kumimoji="0" lang="en-US" sz="4400" b="0" i="0" u="none" strike="noStrike" kern="0" cap="none" spc="0" normalizeH="0" baseline="0" noProof="0" dirty="0">
              <a:ln>
                <a:noFill/>
              </a:ln>
              <a:solidFill>
                <a:schemeClr val="tx2"/>
              </a:solidFill>
              <a:effectLst/>
              <a:uLnTx/>
              <a:uFillTx/>
              <a:latin typeface="+mj-lt"/>
              <a:ea typeface="+mj-ea"/>
              <a:cs typeface="+mj-cs"/>
            </a:endParaRPr>
          </a:p>
        </p:txBody>
      </p:sp>
      <p:sp>
        <p:nvSpPr>
          <p:cNvPr id="9" name="Slide Number Placeholder 1"/>
          <p:cNvSpPr txBox="1">
            <a:spLocks/>
          </p:cNvSpPr>
          <p:nvPr/>
        </p:nvSpPr>
        <p:spPr bwMode="auto">
          <a:xfrm>
            <a:off x="4398963" y="6546850"/>
            <a:ext cx="411162"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95396C-2719-4C3A-AA3E-FD781EAEE1E1}" type="slidenum">
              <a:rPr kumimoji="0" lang="en-US" sz="14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sz="1400" b="0" i="0" u="none" strike="noStrike" kern="1200" cap="none" spc="0" normalizeH="0" baseline="0" noProof="0" dirty="0">
              <a:ln>
                <a:noFill/>
              </a:ln>
              <a:solidFill>
                <a:schemeClr val="tx1"/>
              </a:solidFill>
              <a:effectLst/>
              <a:uLnTx/>
              <a:uFillTx/>
              <a:latin typeface="+mn-lt"/>
              <a:ea typeface="+mn-ea"/>
              <a:cs typeface="+mn-cs"/>
            </a:endParaRPr>
          </a:p>
        </p:txBody>
      </p:sp>
      <p:sp>
        <p:nvSpPr>
          <p:cNvPr id="10" name="Rectangle 9"/>
          <p:cNvSpPr/>
          <p:nvPr/>
        </p:nvSpPr>
        <p:spPr>
          <a:xfrm>
            <a:off x="1463040" y="1036320"/>
            <a:ext cx="1717040" cy="315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rot="5400000">
            <a:off x="1518133" y="3300412"/>
            <a:ext cx="4905375" cy="0"/>
          </a:xfrm>
          <a:prstGeom prst="line">
            <a:avLst/>
          </a:prstGeom>
          <a:ln w="254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12" name="Rectangle 3"/>
          <p:cNvSpPr>
            <a:spLocks noChangeArrowheads="1"/>
          </p:cNvSpPr>
          <p:nvPr/>
        </p:nvSpPr>
        <p:spPr bwMode="auto">
          <a:xfrm>
            <a:off x="0" y="30003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7" name="Picture 5"/>
          <p:cNvPicPr>
            <a:picLocks noChangeAspect="1" noChangeArrowheads="1"/>
          </p:cNvPicPr>
          <p:nvPr/>
        </p:nvPicPr>
        <p:blipFill>
          <a:blip r:embed="rId3" cstate="print"/>
          <a:srcRect l="81979" b="85875"/>
          <a:stretch>
            <a:fillRect/>
          </a:stretch>
        </p:blipFill>
        <p:spPr bwMode="auto">
          <a:xfrm>
            <a:off x="7962113" y="4365625"/>
            <a:ext cx="549275" cy="358775"/>
          </a:xfrm>
          <a:prstGeom prst="rect">
            <a:avLst/>
          </a:prstGeom>
          <a:noFill/>
          <a:ln w="9525">
            <a:noFill/>
            <a:miter lim="800000"/>
            <a:headEnd/>
            <a:tailEnd/>
          </a:ln>
          <a:effectLst/>
        </p:spPr>
      </p:pic>
      <p:pic>
        <p:nvPicPr>
          <p:cNvPr id="19" name="Picture 5"/>
          <p:cNvPicPr>
            <a:picLocks noChangeAspect="1" noChangeArrowheads="1"/>
          </p:cNvPicPr>
          <p:nvPr/>
        </p:nvPicPr>
        <p:blipFill>
          <a:blip r:embed="rId3" cstate="print"/>
          <a:srcRect l="63125" r="17354" b="86275"/>
          <a:stretch>
            <a:fillRect/>
          </a:stretch>
        </p:blipFill>
        <p:spPr bwMode="auto">
          <a:xfrm>
            <a:off x="7948619" y="4133054"/>
            <a:ext cx="594995" cy="348615"/>
          </a:xfrm>
          <a:prstGeom prst="rect">
            <a:avLst/>
          </a:prstGeom>
          <a:noFill/>
          <a:ln w="9525">
            <a:noFill/>
            <a:miter lim="800000"/>
            <a:headEnd/>
            <a:tailEnd/>
          </a:ln>
          <a:effectLst/>
        </p:spPr>
      </p:pic>
      <p:sp>
        <p:nvSpPr>
          <p:cNvPr id="20" name="Rectangle 19"/>
          <p:cNvSpPr/>
          <p:nvPr/>
        </p:nvSpPr>
        <p:spPr>
          <a:xfrm>
            <a:off x="1463040" y="1036320"/>
            <a:ext cx="1717040" cy="315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1457960" y="1498600"/>
            <a:ext cx="2138680" cy="338554"/>
          </a:xfrm>
          <a:prstGeom prst="rect">
            <a:avLst/>
          </a:prstGeom>
          <a:noFill/>
        </p:spPr>
        <p:txBody>
          <a:bodyPr wrap="square" rtlCol="0">
            <a:spAutoFit/>
          </a:bodyPr>
          <a:lstStyle/>
          <a:p>
            <a:r>
              <a:rPr lang="en-US" b="1" dirty="0" smtClean="0">
                <a:latin typeface="+mn-lt"/>
              </a:rPr>
              <a:t>Assigned Uncertainty</a:t>
            </a:r>
          </a:p>
        </p:txBody>
      </p:sp>
      <p:pic>
        <p:nvPicPr>
          <p:cNvPr id="23" name="Picture 2"/>
          <p:cNvPicPr>
            <a:picLocks noChangeAspect="1" noChangeArrowheads="1"/>
          </p:cNvPicPr>
          <p:nvPr/>
        </p:nvPicPr>
        <p:blipFill>
          <a:blip r:embed="rId4" cstate="print"/>
          <a:srcRect t="16847" b="68739"/>
          <a:stretch>
            <a:fillRect/>
          </a:stretch>
        </p:blipFill>
        <p:spPr bwMode="auto">
          <a:xfrm>
            <a:off x="1396048" y="1859280"/>
            <a:ext cx="2200275" cy="254000"/>
          </a:xfrm>
          <a:prstGeom prst="rect">
            <a:avLst/>
          </a:prstGeom>
          <a:noFill/>
          <a:ln w="9525">
            <a:noFill/>
            <a:miter lim="800000"/>
            <a:headEnd/>
            <a:tailEnd/>
          </a:ln>
          <a:effectLst/>
        </p:spPr>
      </p:pic>
      <p:pic>
        <p:nvPicPr>
          <p:cNvPr id="24" name="Picture 2"/>
          <p:cNvPicPr>
            <a:picLocks noChangeAspect="1" noChangeArrowheads="1"/>
          </p:cNvPicPr>
          <p:nvPr/>
        </p:nvPicPr>
        <p:blipFill>
          <a:blip r:embed="rId4" cstate="print"/>
          <a:srcRect b="82577"/>
          <a:stretch>
            <a:fillRect/>
          </a:stretch>
        </p:blipFill>
        <p:spPr bwMode="auto">
          <a:xfrm>
            <a:off x="1396048" y="1267778"/>
            <a:ext cx="2200275" cy="307022"/>
          </a:xfrm>
          <a:prstGeom prst="rect">
            <a:avLst/>
          </a:prstGeom>
          <a:noFill/>
          <a:ln w="9525">
            <a:noFill/>
            <a:miter lim="800000"/>
            <a:headEnd/>
            <a:tailEnd/>
          </a:ln>
          <a:effectLst/>
        </p:spPr>
      </p:pic>
    </p:spTree>
    <p:extLst>
      <p:ext uri="{BB962C8B-B14F-4D97-AF65-F5344CB8AC3E}">
        <p14:creationId xmlns:p14="http://schemas.microsoft.com/office/powerpoint/2010/main" val="26464610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cstate="print"/>
          <a:srcRect/>
          <a:stretch>
            <a:fillRect/>
          </a:stretch>
        </p:blipFill>
        <p:spPr bwMode="auto">
          <a:xfrm>
            <a:off x="128588" y="319088"/>
            <a:ext cx="8886825" cy="6219825"/>
          </a:xfrm>
          <a:prstGeom prst="rect">
            <a:avLst/>
          </a:prstGeom>
          <a:noFill/>
          <a:ln w="9525">
            <a:noFill/>
            <a:miter lim="800000"/>
            <a:headEnd/>
            <a:tailEnd/>
          </a:ln>
          <a:effectLst/>
        </p:spPr>
      </p:pic>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30</a:t>
            </a:fld>
            <a:endParaRPr lang="en-US" dirty="0"/>
          </a:p>
        </p:txBody>
      </p:sp>
      <p:sp>
        <p:nvSpPr>
          <p:cNvPr id="4" name="Slide Number Placeholder 1"/>
          <p:cNvSpPr txBox="1">
            <a:spLocks/>
          </p:cNvSpPr>
          <p:nvPr/>
        </p:nvSpPr>
        <p:spPr bwMode="auto">
          <a:xfrm>
            <a:off x="4398963" y="6546850"/>
            <a:ext cx="411162"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95396C-2719-4C3A-AA3E-FD781EAEE1E1}" type="slidenum">
              <a:rPr kumimoji="0" lang="en-US" sz="14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14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6" name="Rectangle 3"/>
          <p:cNvSpPr>
            <a:spLocks noChangeArrowheads="1"/>
          </p:cNvSpPr>
          <p:nvPr/>
        </p:nvSpPr>
        <p:spPr bwMode="auto">
          <a:xfrm>
            <a:off x="0" y="18573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 name="Slide Number Placeholder 1"/>
          <p:cNvSpPr txBox="1">
            <a:spLocks/>
          </p:cNvSpPr>
          <p:nvPr/>
        </p:nvSpPr>
        <p:spPr bwMode="auto">
          <a:xfrm>
            <a:off x="4398963" y="6546850"/>
            <a:ext cx="411162"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95396C-2719-4C3A-AA3E-FD781EAEE1E1}" type="slidenum">
              <a:rPr kumimoji="0" lang="en-US" sz="14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14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Slide Number Placeholder 1"/>
          <p:cNvSpPr txBox="1">
            <a:spLocks/>
          </p:cNvSpPr>
          <p:nvPr/>
        </p:nvSpPr>
        <p:spPr bwMode="auto">
          <a:xfrm>
            <a:off x="4398963" y="6546850"/>
            <a:ext cx="411162"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95396C-2719-4C3A-AA3E-FD781EAEE1E1}" type="slidenum">
              <a:rPr kumimoji="0" lang="en-US" sz="14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14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Title 23"/>
          <p:cNvSpPr txBox="1">
            <a:spLocks/>
          </p:cNvSpPr>
          <p:nvPr/>
        </p:nvSpPr>
        <p:spPr>
          <a:xfrm>
            <a:off x="505143" y="93028"/>
            <a:ext cx="8745537" cy="625475"/>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0" cap="none" spc="0" normalizeH="0" baseline="0" noProof="0" dirty="0" smtClean="0">
                <a:ln>
                  <a:noFill/>
                </a:ln>
                <a:solidFill>
                  <a:schemeClr val="tx2"/>
                </a:solidFill>
                <a:effectLst/>
                <a:uLnTx/>
                <a:uFillTx/>
                <a:latin typeface="+mj-lt"/>
                <a:ea typeface="+mj-ea"/>
                <a:cs typeface="+mj-cs"/>
              </a:rPr>
              <a:t>Effect of Reducing Uncertainty</a:t>
            </a:r>
            <a:endParaRPr kumimoji="0" lang="en-US" sz="4400" b="0" i="0" u="none" strike="noStrike" kern="0" cap="none" spc="0" normalizeH="0" baseline="0" noProof="0" dirty="0">
              <a:ln>
                <a:noFill/>
              </a:ln>
              <a:solidFill>
                <a:schemeClr val="tx2"/>
              </a:solidFill>
              <a:effectLst/>
              <a:uLnTx/>
              <a:uFillTx/>
              <a:latin typeface="+mj-lt"/>
              <a:ea typeface="+mj-ea"/>
              <a:cs typeface="+mj-cs"/>
            </a:endParaRPr>
          </a:p>
        </p:txBody>
      </p:sp>
      <p:sp>
        <p:nvSpPr>
          <p:cNvPr id="10" name="Slide Number Placeholder 1"/>
          <p:cNvSpPr txBox="1">
            <a:spLocks/>
          </p:cNvSpPr>
          <p:nvPr/>
        </p:nvSpPr>
        <p:spPr bwMode="auto">
          <a:xfrm>
            <a:off x="4398963" y="6546850"/>
            <a:ext cx="411162"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95396C-2719-4C3A-AA3E-FD781EAEE1E1}" type="slidenum">
              <a:rPr kumimoji="0" lang="en-US" sz="14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1400" b="0" i="0" u="none" strike="noStrike" kern="1200" cap="none" spc="0" normalizeH="0" baseline="0" noProof="0" dirty="0">
              <a:ln>
                <a:noFill/>
              </a:ln>
              <a:solidFill>
                <a:schemeClr val="tx1"/>
              </a:solidFill>
              <a:effectLst/>
              <a:uLnTx/>
              <a:uFillTx/>
              <a:latin typeface="+mn-lt"/>
              <a:ea typeface="+mn-ea"/>
              <a:cs typeface="+mn-cs"/>
            </a:endParaRPr>
          </a:p>
        </p:txBody>
      </p:sp>
      <p:sp>
        <p:nvSpPr>
          <p:cNvPr id="11" name="Rectangle 10"/>
          <p:cNvSpPr/>
          <p:nvPr/>
        </p:nvSpPr>
        <p:spPr>
          <a:xfrm>
            <a:off x="1463040" y="1036320"/>
            <a:ext cx="1717040" cy="315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rot="5400000">
            <a:off x="1518133" y="3300412"/>
            <a:ext cx="4905375" cy="0"/>
          </a:xfrm>
          <a:prstGeom prst="line">
            <a:avLst/>
          </a:prstGeom>
          <a:ln w="254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13" name="Rectangle 3"/>
          <p:cNvSpPr>
            <a:spLocks noChangeArrowheads="1"/>
          </p:cNvSpPr>
          <p:nvPr/>
        </p:nvSpPr>
        <p:spPr bwMode="auto">
          <a:xfrm>
            <a:off x="0" y="30003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4" name="Picture 5"/>
          <p:cNvPicPr>
            <a:picLocks noChangeAspect="1" noChangeArrowheads="1"/>
          </p:cNvPicPr>
          <p:nvPr/>
        </p:nvPicPr>
        <p:blipFill>
          <a:blip r:embed="rId3" cstate="print"/>
          <a:srcRect l="82292" t="15125" b="68875"/>
          <a:stretch>
            <a:fillRect/>
          </a:stretch>
        </p:blipFill>
        <p:spPr bwMode="auto">
          <a:xfrm>
            <a:off x="7962586" y="1989615"/>
            <a:ext cx="539750" cy="406400"/>
          </a:xfrm>
          <a:prstGeom prst="rect">
            <a:avLst/>
          </a:prstGeom>
          <a:noFill/>
          <a:ln w="9525">
            <a:noFill/>
            <a:miter lim="800000"/>
            <a:headEnd/>
            <a:tailEnd/>
          </a:ln>
          <a:effectLst/>
        </p:spPr>
      </p:pic>
      <p:pic>
        <p:nvPicPr>
          <p:cNvPr id="18" name="Picture 5"/>
          <p:cNvPicPr>
            <a:picLocks noChangeAspect="1" noChangeArrowheads="1"/>
          </p:cNvPicPr>
          <p:nvPr/>
        </p:nvPicPr>
        <p:blipFill>
          <a:blip r:embed="rId3" cstate="print"/>
          <a:srcRect l="81979" b="85875"/>
          <a:stretch>
            <a:fillRect/>
          </a:stretch>
        </p:blipFill>
        <p:spPr bwMode="auto">
          <a:xfrm>
            <a:off x="7962113" y="4365625"/>
            <a:ext cx="549275" cy="358775"/>
          </a:xfrm>
          <a:prstGeom prst="rect">
            <a:avLst/>
          </a:prstGeom>
          <a:noFill/>
          <a:ln w="9525">
            <a:noFill/>
            <a:miter lim="800000"/>
            <a:headEnd/>
            <a:tailEnd/>
          </a:ln>
          <a:effectLst/>
        </p:spPr>
      </p:pic>
      <p:pic>
        <p:nvPicPr>
          <p:cNvPr id="20" name="Picture 5"/>
          <p:cNvPicPr>
            <a:picLocks noChangeAspect="1" noChangeArrowheads="1"/>
          </p:cNvPicPr>
          <p:nvPr/>
        </p:nvPicPr>
        <p:blipFill>
          <a:blip r:embed="rId3" cstate="print"/>
          <a:srcRect l="63125" r="17354" b="86275"/>
          <a:stretch>
            <a:fillRect/>
          </a:stretch>
        </p:blipFill>
        <p:spPr bwMode="auto">
          <a:xfrm>
            <a:off x="7948619" y="4133054"/>
            <a:ext cx="594995" cy="348615"/>
          </a:xfrm>
          <a:prstGeom prst="rect">
            <a:avLst/>
          </a:prstGeom>
          <a:noFill/>
          <a:ln w="9525">
            <a:noFill/>
            <a:miter lim="800000"/>
            <a:headEnd/>
            <a:tailEnd/>
          </a:ln>
          <a:effectLst/>
        </p:spPr>
      </p:pic>
      <p:sp>
        <p:nvSpPr>
          <p:cNvPr id="22" name="Rectangle 21"/>
          <p:cNvSpPr/>
          <p:nvPr/>
        </p:nvSpPr>
        <p:spPr>
          <a:xfrm>
            <a:off x="1463040" y="1036320"/>
            <a:ext cx="1717040" cy="315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1457960" y="1498600"/>
            <a:ext cx="2138680" cy="338554"/>
          </a:xfrm>
          <a:prstGeom prst="rect">
            <a:avLst/>
          </a:prstGeom>
          <a:noFill/>
        </p:spPr>
        <p:txBody>
          <a:bodyPr wrap="square" rtlCol="0">
            <a:spAutoFit/>
          </a:bodyPr>
          <a:lstStyle/>
          <a:p>
            <a:r>
              <a:rPr lang="en-US" b="1" dirty="0" smtClean="0">
                <a:latin typeface="+mn-lt"/>
              </a:rPr>
              <a:t>Assigned Uncertainty</a:t>
            </a:r>
          </a:p>
        </p:txBody>
      </p:sp>
      <p:pic>
        <p:nvPicPr>
          <p:cNvPr id="24" name="Picture 2"/>
          <p:cNvPicPr>
            <a:picLocks noChangeAspect="1" noChangeArrowheads="1"/>
          </p:cNvPicPr>
          <p:nvPr/>
        </p:nvPicPr>
        <p:blipFill>
          <a:blip r:embed="rId4" cstate="print"/>
          <a:srcRect t="16847" b="50288"/>
          <a:stretch>
            <a:fillRect/>
          </a:stretch>
        </p:blipFill>
        <p:spPr bwMode="auto">
          <a:xfrm>
            <a:off x="1396048" y="1859280"/>
            <a:ext cx="2200275" cy="579120"/>
          </a:xfrm>
          <a:prstGeom prst="rect">
            <a:avLst/>
          </a:prstGeom>
          <a:noFill/>
          <a:ln w="9525">
            <a:noFill/>
            <a:miter lim="800000"/>
            <a:headEnd/>
            <a:tailEnd/>
          </a:ln>
          <a:effectLst/>
        </p:spPr>
      </p:pic>
      <p:pic>
        <p:nvPicPr>
          <p:cNvPr id="25" name="Picture 2"/>
          <p:cNvPicPr>
            <a:picLocks noChangeAspect="1" noChangeArrowheads="1"/>
          </p:cNvPicPr>
          <p:nvPr/>
        </p:nvPicPr>
        <p:blipFill>
          <a:blip r:embed="rId4" cstate="print"/>
          <a:srcRect b="82577"/>
          <a:stretch>
            <a:fillRect/>
          </a:stretch>
        </p:blipFill>
        <p:spPr bwMode="auto">
          <a:xfrm>
            <a:off x="1396048" y="1267778"/>
            <a:ext cx="2200275" cy="307022"/>
          </a:xfrm>
          <a:prstGeom prst="rect">
            <a:avLst/>
          </a:prstGeom>
          <a:noFill/>
          <a:ln w="9525">
            <a:noFill/>
            <a:miter lim="800000"/>
            <a:headEnd/>
            <a:tailEnd/>
          </a:ln>
          <a:effectLst/>
        </p:spPr>
      </p:pic>
    </p:spTree>
    <p:extLst>
      <p:ext uri="{BB962C8B-B14F-4D97-AF65-F5344CB8AC3E}">
        <p14:creationId xmlns:p14="http://schemas.microsoft.com/office/powerpoint/2010/main" val="25840304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2" cstate="print"/>
          <a:srcRect/>
          <a:stretch>
            <a:fillRect/>
          </a:stretch>
        </p:blipFill>
        <p:spPr bwMode="auto">
          <a:xfrm>
            <a:off x="128588" y="319088"/>
            <a:ext cx="8886825" cy="6219825"/>
          </a:xfrm>
          <a:prstGeom prst="rect">
            <a:avLst/>
          </a:prstGeom>
          <a:noFill/>
          <a:ln w="9525">
            <a:noFill/>
            <a:miter lim="800000"/>
            <a:headEnd/>
            <a:tailEnd/>
          </a:ln>
          <a:effectLst/>
        </p:spPr>
      </p:pic>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31</a:t>
            </a:fld>
            <a:endParaRPr lang="en-US" dirty="0"/>
          </a:p>
        </p:txBody>
      </p:sp>
      <p:sp>
        <p:nvSpPr>
          <p:cNvPr id="4" name="Slide Number Placeholder 1"/>
          <p:cNvSpPr txBox="1">
            <a:spLocks/>
          </p:cNvSpPr>
          <p:nvPr/>
        </p:nvSpPr>
        <p:spPr bwMode="auto">
          <a:xfrm>
            <a:off x="4398963" y="6546850"/>
            <a:ext cx="411162"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95396C-2719-4C3A-AA3E-FD781EAEE1E1}" type="slidenum">
              <a:rPr kumimoji="0" lang="en-US" sz="14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14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Slide Number Placeholder 1"/>
          <p:cNvSpPr txBox="1">
            <a:spLocks/>
          </p:cNvSpPr>
          <p:nvPr/>
        </p:nvSpPr>
        <p:spPr bwMode="auto">
          <a:xfrm>
            <a:off x="4398963" y="6546850"/>
            <a:ext cx="411162"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95396C-2719-4C3A-AA3E-FD781EAEE1E1}" type="slidenum">
              <a:rPr kumimoji="0" lang="en-US" sz="14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14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 name="Rectangle 3"/>
          <p:cNvSpPr>
            <a:spLocks noChangeArrowheads="1"/>
          </p:cNvSpPr>
          <p:nvPr/>
        </p:nvSpPr>
        <p:spPr bwMode="auto">
          <a:xfrm>
            <a:off x="0" y="18573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8" name="Slide Number Placeholder 1"/>
          <p:cNvSpPr txBox="1">
            <a:spLocks/>
          </p:cNvSpPr>
          <p:nvPr/>
        </p:nvSpPr>
        <p:spPr bwMode="auto">
          <a:xfrm>
            <a:off x="4398963" y="6546850"/>
            <a:ext cx="411162"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95396C-2719-4C3A-AA3E-FD781EAEE1E1}" type="slidenum">
              <a:rPr kumimoji="0" lang="en-US" sz="14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14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Slide Number Placeholder 1"/>
          <p:cNvSpPr txBox="1">
            <a:spLocks/>
          </p:cNvSpPr>
          <p:nvPr/>
        </p:nvSpPr>
        <p:spPr bwMode="auto">
          <a:xfrm>
            <a:off x="4398963" y="6546850"/>
            <a:ext cx="411162"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95396C-2719-4C3A-AA3E-FD781EAEE1E1}" type="slidenum">
              <a:rPr kumimoji="0" lang="en-US" sz="14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1400" b="0" i="0" u="none" strike="noStrike" kern="1200" cap="none" spc="0" normalizeH="0" baseline="0" noProof="0" dirty="0">
              <a:ln>
                <a:noFill/>
              </a:ln>
              <a:solidFill>
                <a:schemeClr val="tx1"/>
              </a:solidFill>
              <a:effectLst/>
              <a:uLnTx/>
              <a:uFillTx/>
              <a:latin typeface="+mn-lt"/>
              <a:ea typeface="+mn-ea"/>
              <a:cs typeface="+mn-cs"/>
            </a:endParaRPr>
          </a:p>
        </p:txBody>
      </p:sp>
      <p:sp>
        <p:nvSpPr>
          <p:cNvPr id="10" name="Title 23"/>
          <p:cNvSpPr txBox="1">
            <a:spLocks/>
          </p:cNvSpPr>
          <p:nvPr/>
        </p:nvSpPr>
        <p:spPr>
          <a:xfrm>
            <a:off x="505143" y="93028"/>
            <a:ext cx="8745537" cy="625475"/>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0" cap="none" spc="0" normalizeH="0" baseline="0" noProof="0" dirty="0" smtClean="0">
                <a:ln>
                  <a:noFill/>
                </a:ln>
                <a:solidFill>
                  <a:schemeClr val="tx2"/>
                </a:solidFill>
                <a:effectLst/>
                <a:uLnTx/>
                <a:uFillTx/>
                <a:latin typeface="+mj-lt"/>
                <a:ea typeface="+mj-ea"/>
                <a:cs typeface="+mj-cs"/>
              </a:rPr>
              <a:t>Effect of Reducing Uncertainty</a:t>
            </a:r>
            <a:endParaRPr kumimoji="0" lang="en-US" sz="4400" b="0" i="0" u="none" strike="noStrike" kern="0" cap="none" spc="0" normalizeH="0" baseline="0" noProof="0" dirty="0">
              <a:ln>
                <a:noFill/>
              </a:ln>
              <a:solidFill>
                <a:schemeClr val="tx2"/>
              </a:solidFill>
              <a:effectLst/>
              <a:uLnTx/>
              <a:uFillTx/>
              <a:latin typeface="+mj-lt"/>
              <a:ea typeface="+mj-ea"/>
              <a:cs typeface="+mj-cs"/>
            </a:endParaRPr>
          </a:p>
        </p:txBody>
      </p:sp>
      <p:sp>
        <p:nvSpPr>
          <p:cNvPr id="11" name="Slide Number Placeholder 1"/>
          <p:cNvSpPr txBox="1">
            <a:spLocks/>
          </p:cNvSpPr>
          <p:nvPr/>
        </p:nvSpPr>
        <p:spPr bwMode="auto">
          <a:xfrm>
            <a:off x="4398963" y="6546850"/>
            <a:ext cx="411162"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95396C-2719-4C3A-AA3E-FD781EAEE1E1}" type="slidenum">
              <a:rPr kumimoji="0" lang="en-US" sz="14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14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Rectangle 11"/>
          <p:cNvSpPr/>
          <p:nvPr/>
        </p:nvSpPr>
        <p:spPr>
          <a:xfrm>
            <a:off x="1463040" y="1036320"/>
            <a:ext cx="1717040" cy="315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p:nvPr/>
        </p:nvCxnSpPr>
        <p:spPr>
          <a:xfrm rot="5400000">
            <a:off x="1518133" y="3300412"/>
            <a:ext cx="4905375" cy="0"/>
          </a:xfrm>
          <a:prstGeom prst="line">
            <a:avLst/>
          </a:prstGeom>
          <a:ln w="254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14" name="Rectangle 3"/>
          <p:cNvSpPr>
            <a:spLocks noChangeArrowheads="1"/>
          </p:cNvSpPr>
          <p:nvPr/>
        </p:nvSpPr>
        <p:spPr bwMode="auto">
          <a:xfrm>
            <a:off x="0" y="30003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5" name="Picture 5"/>
          <p:cNvPicPr>
            <a:picLocks noChangeAspect="1" noChangeArrowheads="1"/>
          </p:cNvPicPr>
          <p:nvPr/>
        </p:nvPicPr>
        <p:blipFill>
          <a:blip r:embed="rId3" cstate="print"/>
          <a:srcRect l="82292" t="15125" b="68875"/>
          <a:stretch>
            <a:fillRect/>
          </a:stretch>
        </p:blipFill>
        <p:spPr bwMode="auto">
          <a:xfrm>
            <a:off x="7962586" y="1989615"/>
            <a:ext cx="539750" cy="406400"/>
          </a:xfrm>
          <a:prstGeom prst="rect">
            <a:avLst/>
          </a:prstGeom>
          <a:noFill/>
          <a:ln w="9525">
            <a:noFill/>
            <a:miter lim="800000"/>
            <a:headEnd/>
            <a:tailEnd/>
          </a:ln>
          <a:effectLst/>
        </p:spPr>
      </p:pic>
      <p:pic>
        <p:nvPicPr>
          <p:cNvPr id="16" name="Picture 5"/>
          <p:cNvPicPr>
            <a:picLocks noChangeAspect="1" noChangeArrowheads="1"/>
          </p:cNvPicPr>
          <p:nvPr/>
        </p:nvPicPr>
        <p:blipFill>
          <a:blip r:embed="rId3" cstate="print"/>
          <a:srcRect l="81625" t="33125" b="47000"/>
          <a:stretch>
            <a:fillRect/>
          </a:stretch>
        </p:blipFill>
        <p:spPr bwMode="auto">
          <a:xfrm>
            <a:off x="7953535" y="1750695"/>
            <a:ext cx="560070" cy="504825"/>
          </a:xfrm>
          <a:prstGeom prst="rect">
            <a:avLst/>
          </a:prstGeom>
          <a:noFill/>
          <a:ln w="9525">
            <a:noFill/>
            <a:miter lim="800000"/>
            <a:headEnd/>
            <a:tailEnd/>
          </a:ln>
          <a:effectLst/>
        </p:spPr>
      </p:pic>
      <p:pic>
        <p:nvPicPr>
          <p:cNvPr id="19" name="Picture 5"/>
          <p:cNvPicPr>
            <a:picLocks noChangeAspect="1" noChangeArrowheads="1"/>
          </p:cNvPicPr>
          <p:nvPr/>
        </p:nvPicPr>
        <p:blipFill>
          <a:blip r:embed="rId3" cstate="print"/>
          <a:srcRect l="81979" b="85875"/>
          <a:stretch>
            <a:fillRect/>
          </a:stretch>
        </p:blipFill>
        <p:spPr bwMode="auto">
          <a:xfrm>
            <a:off x="7962113" y="4365625"/>
            <a:ext cx="549275" cy="358775"/>
          </a:xfrm>
          <a:prstGeom prst="rect">
            <a:avLst/>
          </a:prstGeom>
          <a:noFill/>
          <a:ln w="9525">
            <a:noFill/>
            <a:miter lim="800000"/>
            <a:headEnd/>
            <a:tailEnd/>
          </a:ln>
          <a:effectLst/>
        </p:spPr>
      </p:pic>
      <p:pic>
        <p:nvPicPr>
          <p:cNvPr id="21" name="Picture 5"/>
          <p:cNvPicPr>
            <a:picLocks noChangeAspect="1" noChangeArrowheads="1"/>
          </p:cNvPicPr>
          <p:nvPr/>
        </p:nvPicPr>
        <p:blipFill>
          <a:blip r:embed="rId3" cstate="print"/>
          <a:srcRect l="63125" r="17354" b="86275"/>
          <a:stretch>
            <a:fillRect/>
          </a:stretch>
        </p:blipFill>
        <p:spPr bwMode="auto">
          <a:xfrm>
            <a:off x="7948619" y="4133054"/>
            <a:ext cx="594995" cy="348615"/>
          </a:xfrm>
          <a:prstGeom prst="rect">
            <a:avLst/>
          </a:prstGeom>
          <a:noFill/>
          <a:ln w="9525">
            <a:noFill/>
            <a:miter lim="800000"/>
            <a:headEnd/>
            <a:tailEnd/>
          </a:ln>
          <a:effectLst/>
        </p:spPr>
      </p:pic>
      <p:sp>
        <p:nvSpPr>
          <p:cNvPr id="27" name="Rectangle 26"/>
          <p:cNvSpPr/>
          <p:nvPr/>
        </p:nvSpPr>
        <p:spPr>
          <a:xfrm>
            <a:off x="1463040" y="1036320"/>
            <a:ext cx="1717040" cy="315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1457960" y="1498600"/>
            <a:ext cx="2138680" cy="338554"/>
          </a:xfrm>
          <a:prstGeom prst="rect">
            <a:avLst/>
          </a:prstGeom>
          <a:noFill/>
        </p:spPr>
        <p:txBody>
          <a:bodyPr wrap="square" rtlCol="0">
            <a:spAutoFit/>
          </a:bodyPr>
          <a:lstStyle/>
          <a:p>
            <a:r>
              <a:rPr lang="en-US" b="1" dirty="0" smtClean="0">
                <a:latin typeface="+mn-lt"/>
              </a:rPr>
              <a:t>Assigned Uncertainty</a:t>
            </a:r>
          </a:p>
        </p:txBody>
      </p:sp>
      <p:pic>
        <p:nvPicPr>
          <p:cNvPr id="29" name="Picture 2"/>
          <p:cNvPicPr>
            <a:picLocks noChangeAspect="1" noChangeArrowheads="1"/>
          </p:cNvPicPr>
          <p:nvPr/>
        </p:nvPicPr>
        <p:blipFill>
          <a:blip r:embed="rId4" cstate="print"/>
          <a:srcRect t="16847" b="33568"/>
          <a:stretch>
            <a:fillRect/>
          </a:stretch>
        </p:blipFill>
        <p:spPr bwMode="auto">
          <a:xfrm>
            <a:off x="1396048" y="1859280"/>
            <a:ext cx="2200275" cy="873760"/>
          </a:xfrm>
          <a:prstGeom prst="rect">
            <a:avLst/>
          </a:prstGeom>
          <a:noFill/>
          <a:ln w="9525">
            <a:noFill/>
            <a:miter lim="800000"/>
            <a:headEnd/>
            <a:tailEnd/>
          </a:ln>
          <a:effectLst/>
        </p:spPr>
      </p:pic>
      <p:pic>
        <p:nvPicPr>
          <p:cNvPr id="30" name="Picture 2"/>
          <p:cNvPicPr>
            <a:picLocks noChangeAspect="1" noChangeArrowheads="1"/>
          </p:cNvPicPr>
          <p:nvPr/>
        </p:nvPicPr>
        <p:blipFill>
          <a:blip r:embed="rId4" cstate="print"/>
          <a:srcRect b="82577"/>
          <a:stretch>
            <a:fillRect/>
          </a:stretch>
        </p:blipFill>
        <p:spPr bwMode="auto">
          <a:xfrm>
            <a:off x="1396048" y="1267778"/>
            <a:ext cx="2200275" cy="307022"/>
          </a:xfrm>
          <a:prstGeom prst="rect">
            <a:avLst/>
          </a:prstGeom>
          <a:noFill/>
          <a:ln w="9525">
            <a:noFill/>
            <a:miter lim="800000"/>
            <a:headEnd/>
            <a:tailEnd/>
          </a:ln>
          <a:effectLst/>
        </p:spPr>
      </p:pic>
    </p:spTree>
    <p:extLst>
      <p:ext uri="{BB962C8B-B14F-4D97-AF65-F5344CB8AC3E}">
        <p14:creationId xmlns:p14="http://schemas.microsoft.com/office/powerpoint/2010/main" val="42592539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cstate="print"/>
          <a:srcRect/>
          <a:stretch>
            <a:fillRect/>
          </a:stretch>
        </p:blipFill>
        <p:spPr bwMode="auto">
          <a:xfrm>
            <a:off x="128588" y="319088"/>
            <a:ext cx="8886825" cy="6219825"/>
          </a:xfrm>
          <a:prstGeom prst="rect">
            <a:avLst/>
          </a:prstGeom>
          <a:noFill/>
          <a:ln w="9525">
            <a:noFill/>
            <a:miter lim="800000"/>
            <a:headEnd/>
            <a:tailEnd/>
          </a:ln>
          <a:effectLst/>
        </p:spPr>
      </p:pic>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32</a:t>
            </a:fld>
            <a:endParaRPr lang="en-US" dirty="0"/>
          </a:p>
        </p:txBody>
      </p:sp>
      <p:sp>
        <p:nvSpPr>
          <p:cNvPr id="4" name="Slide Number Placeholder 1"/>
          <p:cNvSpPr txBox="1">
            <a:spLocks/>
          </p:cNvSpPr>
          <p:nvPr/>
        </p:nvSpPr>
        <p:spPr bwMode="auto">
          <a:xfrm>
            <a:off x="4398963" y="6546850"/>
            <a:ext cx="411162"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95396C-2719-4C3A-AA3E-FD781EAEE1E1}" type="slidenum">
              <a:rPr kumimoji="0" lang="en-US" sz="14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sz="14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Slide Number Placeholder 1"/>
          <p:cNvSpPr txBox="1">
            <a:spLocks/>
          </p:cNvSpPr>
          <p:nvPr/>
        </p:nvSpPr>
        <p:spPr bwMode="auto">
          <a:xfrm>
            <a:off x="4398963" y="6546850"/>
            <a:ext cx="411162"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95396C-2719-4C3A-AA3E-FD781EAEE1E1}" type="slidenum">
              <a:rPr kumimoji="0" lang="en-US" sz="14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sz="14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 name="Rectangle 3"/>
          <p:cNvSpPr>
            <a:spLocks noChangeArrowheads="1"/>
          </p:cNvSpPr>
          <p:nvPr/>
        </p:nvSpPr>
        <p:spPr bwMode="auto">
          <a:xfrm>
            <a:off x="0" y="18573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8" name="Slide Number Placeholder 1"/>
          <p:cNvSpPr txBox="1">
            <a:spLocks/>
          </p:cNvSpPr>
          <p:nvPr/>
        </p:nvSpPr>
        <p:spPr bwMode="auto">
          <a:xfrm>
            <a:off x="4398963" y="6546850"/>
            <a:ext cx="411162"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95396C-2719-4C3A-AA3E-FD781EAEE1E1}" type="slidenum">
              <a:rPr kumimoji="0" lang="en-US" sz="14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sz="14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Slide Number Placeholder 1"/>
          <p:cNvSpPr txBox="1">
            <a:spLocks/>
          </p:cNvSpPr>
          <p:nvPr/>
        </p:nvSpPr>
        <p:spPr bwMode="auto">
          <a:xfrm>
            <a:off x="4398963" y="6546850"/>
            <a:ext cx="411162"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95396C-2719-4C3A-AA3E-FD781EAEE1E1}" type="slidenum">
              <a:rPr kumimoji="0" lang="en-US" sz="14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sz="1400" b="0" i="0" u="none" strike="noStrike" kern="1200" cap="none" spc="0" normalizeH="0" baseline="0" noProof="0" dirty="0">
              <a:ln>
                <a:noFill/>
              </a:ln>
              <a:solidFill>
                <a:schemeClr val="tx1"/>
              </a:solidFill>
              <a:effectLst/>
              <a:uLnTx/>
              <a:uFillTx/>
              <a:latin typeface="+mn-lt"/>
              <a:ea typeface="+mn-ea"/>
              <a:cs typeface="+mn-cs"/>
            </a:endParaRPr>
          </a:p>
        </p:txBody>
      </p:sp>
      <p:sp>
        <p:nvSpPr>
          <p:cNvPr id="10" name="Title 23"/>
          <p:cNvSpPr txBox="1">
            <a:spLocks/>
          </p:cNvSpPr>
          <p:nvPr/>
        </p:nvSpPr>
        <p:spPr>
          <a:xfrm>
            <a:off x="505143" y="93028"/>
            <a:ext cx="8745537" cy="625475"/>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0" cap="none" spc="0" normalizeH="0" baseline="0" noProof="0" dirty="0" smtClean="0">
                <a:ln>
                  <a:noFill/>
                </a:ln>
                <a:solidFill>
                  <a:schemeClr val="tx2"/>
                </a:solidFill>
                <a:effectLst/>
                <a:uLnTx/>
                <a:uFillTx/>
                <a:latin typeface="+mj-lt"/>
                <a:ea typeface="+mj-ea"/>
                <a:cs typeface="+mj-cs"/>
              </a:rPr>
              <a:t>Effect of Reducing Uncertainty</a:t>
            </a:r>
            <a:endParaRPr kumimoji="0" lang="en-US" sz="4400" b="0" i="0" u="none" strike="noStrike" kern="0" cap="none" spc="0" normalizeH="0" baseline="0" noProof="0" dirty="0">
              <a:ln>
                <a:noFill/>
              </a:ln>
              <a:solidFill>
                <a:schemeClr val="tx2"/>
              </a:solidFill>
              <a:effectLst/>
              <a:uLnTx/>
              <a:uFillTx/>
              <a:latin typeface="+mj-lt"/>
              <a:ea typeface="+mj-ea"/>
              <a:cs typeface="+mj-cs"/>
            </a:endParaRPr>
          </a:p>
        </p:txBody>
      </p:sp>
      <p:sp>
        <p:nvSpPr>
          <p:cNvPr id="11" name="Slide Number Placeholder 1"/>
          <p:cNvSpPr txBox="1">
            <a:spLocks/>
          </p:cNvSpPr>
          <p:nvPr/>
        </p:nvSpPr>
        <p:spPr bwMode="auto">
          <a:xfrm>
            <a:off x="4398963" y="6546850"/>
            <a:ext cx="411162"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95396C-2719-4C3A-AA3E-FD781EAEE1E1}" type="slidenum">
              <a:rPr kumimoji="0" lang="en-US" sz="14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sz="1400" b="0" i="0" u="none" strike="noStrike" kern="1200" cap="none" spc="0" normalizeH="0" baseline="0" noProof="0" dirty="0">
              <a:ln>
                <a:noFill/>
              </a:ln>
              <a:solidFill>
                <a:schemeClr val="tx1"/>
              </a:solidFill>
              <a:effectLst/>
              <a:uLnTx/>
              <a:uFillTx/>
              <a:latin typeface="+mn-lt"/>
              <a:ea typeface="+mn-ea"/>
              <a:cs typeface="+mn-cs"/>
            </a:endParaRPr>
          </a:p>
        </p:txBody>
      </p:sp>
      <p:cxnSp>
        <p:nvCxnSpPr>
          <p:cNvPr id="13" name="Straight Connector 12"/>
          <p:cNvCxnSpPr/>
          <p:nvPr/>
        </p:nvCxnSpPr>
        <p:spPr>
          <a:xfrm rot="5400000">
            <a:off x="1518133" y="3300412"/>
            <a:ext cx="4905375" cy="0"/>
          </a:xfrm>
          <a:prstGeom prst="line">
            <a:avLst/>
          </a:prstGeom>
          <a:ln w="254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14" name="Rectangle 3"/>
          <p:cNvSpPr>
            <a:spLocks noChangeArrowheads="1"/>
          </p:cNvSpPr>
          <p:nvPr/>
        </p:nvSpPr>
        <p:spPr bwMode="auto">
          <a:xfrm>
            <a:off x="0" y="30003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5" name="Picture 5"/>
          <p:cNvPicPr>
            <a:picLocks noChangeAspect="1" noChangeArrowheads="1"/>
          </p:cNvPicPr>
          <p:nvPr/>
        </p:nvPicPr>
        <p:blipFill>
          <a:blip r:embed="rId3" cstate="print"/>
          <a:srcRect l="82292" t="15125" b="68875"/>
          <a:stretch>
            <a:fillRect/>
          </a:stretch>
        </p:blipFill>
        <p:spPr bwMode="auto">
          <a:xfrm>
            <a:off x="7962586" y="1989615"/>
            <a:ext cx="539750" cy="406400"/>
          </a:xfrm>
          <a:prstGeom prst="rect">
            <a:avLst/>
          </a:prstGeom>
          <a:noFill/>
          <a:ln w="9525">
            <a:noFill/>
            <a:miter lim="800000"/>
            <a:headEnd/>
            <a:tailEnd/>
          </a:ln>
          <a:effectLst/>
        </p:spPr>
      </p:pic>
      <p:pic>
        <p:nvPicPr>
          <p:cNvPr id="16" name="Picture 5"/>
          <p:cNvPicPr>
            <a:picLocks noChangeAspect="1" noChangeArrowheads="1"/>
          </p:cNvPicPr>
          <p:nvPr/>
        </p:nvPicPr>
        <p:blipFill>
          <a:blip r:embed="rId3" cstate="print"/>
          <a:srcRect l="81625" t="33125" b="47000"/>
          <a:stretch>
            <a:fillRect/>
          </a:stretch>
        </p:blipFill>
        <p:spPr bwMode="auto">
          <a:xfrm>
            <a:off x="7953535" y="1750695"/>
            <a:ext cx="560070" cy="504825"/>
          </a:xfrm>
          <a:prstGeom prst="rect">
            <a:avLst/>
          </a:prstGeom>
          <a:noFill/>
          <a:ln w="9525">
            <a:noFill/>
            <a:miter lim="800000"/>
            <a:headEnd/>
            <a:tailEnd/>
          </a:ln>
          <a:effectLst/>
        </p:spPr>
      </p:pic>
      <p:pic>
        <p:nvPicPr>
          <p:cNvPr id="17" name="Picture 5"/>
          <p:cNvPicPr>
            <a:picLocks noChangeAspect="1" noChangeArrowheads="1"/>
          </p:cNvPicPr>
          <p:nvPr/>
        </p:nvPicPr>
        <p:blipFill>
          <a:blip r:embed="rId3" cstate="print"/>
          <a:srcRect l="81833" t="50000" b="31625"/>
          <a:stretch>
            <a:fillRect/>
          </a:stretch>
        </p:blipFill>
        <p:spPr bwMode="auto">
          <a:xfrm>
            <a:off x="7948773" y="1527971"/>
            <a:ext cx="553720" cy="466725"/>
          </a:xfrm>
          <a:prstGeom prst="rect">
            <a:avLst/>
          </a:prstGeom>
          <a:noFill/>
          <a:ln w="9525">
            <a:noFill/>
            <a:miter lim="800000"/>
            <a:headEnd/>
            <a:tailEnd/>
          </a:ln>
          <a:effectLst/>
        </p:spPr>
      </p:pic>
      <p:pic>
        <p:nvPicPr>
          <p:cNvPr id="19" name="Picture 5"/>
          <p:cNvPicPr>
            <a:picLocks noChangeAspect="1" noChangeArrowheads="1"/>
          </p:cNvPicPr>
          <p:nvPr/>
        </p:nvPicPr>
        <p:blipFill>
          <a:blip r:embed="rId3" cstate="print"/>
          <a:srcRect l="81979" b="85875"/>
          <a:stretch>
            <a:fillRect/>
          </a:stretch>
        </p:blipFill>
        <p:spPr bwMode="auto">
          <a:xfrm>
            <a:off x="7962113" y="4365625"/>
            <a:ext cx="549275" cy="358775"/>
          </a:xfrm>
          <a:prstGeom prst="rect">
            <a:avLst/>
          </a:prstGeom>
          <a:noFill/>
          <a:ln w="9525">
            <a:noFill/>
            <a:miter lim="800000"/>
            <a:headEnd/>
            <a:tailEnd/>
          </a:ln>
          <a:effectLst/>
        </p:spPr>
      </p:pic>
      <p:pic>
        <p:nvPicPr>
          <p:cNvPr id="21" name="Picture 5"/>
          <p:cNvPicPr>
            <a:picLocks noChangeAspect="1" noChangeArrowheads="1"/>
          </p:cNvPicPr>
          <p:nvPr/>
        </p:nvPicPr>
        <p:blipFill>
          <a:blip r:embed="rId3" cstate="print"/>
          <a:srcRect l="63125" r="17354" b="86275"/>
          <a:stretch>
            <a:fillRect/>
          </a:stretch>
        </p:blipFill>
        <p:spPr bwMode="auto">
          <a:xfrm>
            <a:off x="7948619" y="4133054"/>
            <a:ext cx="594995" cy="348615"/>
          </a:xfrm>
          <a:prstGeom prst="rect">
            <a:avLst/>
          </a:prstGeom>
          <a:noFill/>
          <a:ln w="9525">
            <a:noFill/>
            <a:miter lim="800000"/>
            <a:headEnd/>
            <a:tailEnd/>
          </a:ln>
          <a:effectLst/>
        </p:spPr>
      </p:pic>
      <p:sp>
        <p:nvSpPr>
          <p:cNvPr id="23" name="Rectangle 22"/>
          <p:cNvSpPr/>
          <p:nvPr/>
        </p:nvSpPr>
        <p:spPr>
          <a:xfrm>
            <a:off x="1463040" y="1036320"/>
            <a:ext cx="1717040" cy="315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457960" y="1498600"/>
            <a:ext cx="2138680" cy="338554"/>
          </a:xfrm>
          <a:prstGeom prst="rect">
            <a:avLst/>
          </a:prstGeom>
          <a:noFill/>
        </p:spPr>
        <p:txBody>
          <a:bodyPr wrap="square" rtlCol="0">
            <a:spAutoFit/>
          </a:bodyPr>
          <a:lstStyle/>
          <a:p>
            <a:r>
              <a:rPr lang="en-US" b="1" dirty="0" smtClean="0">
                <a:latin typeface="+mn-lt"/>
              </a:rPr>
              <a:t>Assigned Uncertainty</a:t>
            </a:r>
          </a:p>
        </p:txBody>
      </p:sp>
      <p:pic>
        <p:nvPicPr>
          <p:cNvPr id="25" name="Picture 2"/>
          <p:cNvPicPr>
            <a:picLocks noChangeAspect="1" noChangeArrowheads="1"/>
          </p:cNvPicPr>
          <p:nvPr/>
        </p:nvPicPr>
        <p:blipFill>
          <a:blip r:embed="rId4" cstate="print"/>
          <a:srcRect t="16847" b="16847"/>
          <a:stretch>
            <a:fillRect/>
          </a:stretch>
        </p:blipFill>
        <p:spPr bwMode="auto">
          <a:xfrm>
            <a:off x="1396048" y="1859280"/>
            <a:ext cx="2200275" cy="1168400"/>
          </a:xfrm>
          <a:prstGeom prst="rect">
            <a:avLst/>
          </a:prstGeom>
          <a:noFill/>
          <a:ln w="9525">
            <a:noFill/>
            <a:miter lim="800000"/>
            <a:headEnd/>
            <a:tailEnd/>
          </a:ln>
          <a:effectLst/>
        </p:spPr>
      </p:pic>
      <p:pic>
        <p:nvPicPr>
          <p:cNvPr id="26" name="Picture 2"/>
          <p:cNvPicPr>
            <a:picLocks noChangeAspect="1" noChangeArrowheads="1"/>
          </p:cNvPicPr>
          <p:nvPr/>
        </p:nvPicPr>
        <p:blipFill>
          <a:blip r:embed="rId4" cstate="print"/>
          <a:srcRect b="82577"/>
          <a:stretch>
            <a:fillRect/>
          </a:stretch>
        </p:blipFill>
        <p:spPr bwMode="auto">
          <a:xfrm>
            <a:off x="1396048" y="1267778"/>
            <a:ext cx="2200275" cy="307022"/>
          </a:xfrm>
          <a:prstGeom prst="rect">
            <a:avLst/>
          </a:prstGeom>
          <a:noFill/>
          <a:ln w="9525">
            <a:noFill/>
            <a:miter lim="800000"/>
            <a:headEnd/>
            <a:tailEnd/>
          </a:ln>
          <a:effectLst/>
        </p:spPr>
      </p:pic>
    </p:spTree>
    <p:extLst>
      <p:ext uri="{BB962C8B-B14F-4D97-AF65-F5344CB8AC3E}">
        <p14:creationId xmlns:p14="http://schemas.microsoft.com/office/powerpoint/2010/main" val="23641047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33</a:t>
            </a:fld>
            <a:endParaRPr lang="en-US" dirty="0"/>
          </a:p>
        </p:txBody>
      </p:sp>
      <p:pic>
        <p:nvPicPr>
          <p:cNvPr id="3" name="Picture 2"/>
          <p:cNvPicPr>
            <a:picLocks noChangeAspect="1" noChangeArrowheads="1"/>
          </p:cNvPicPr>
          <p:nvPr/>
        </p:nvPicPr>
        <p:blipFill>
          <a:blip r:embed="rId2" cstate="print"/>
          <a:srcRect/>
          <a:stretch>
            <a:fillRect/>
          </a:stretch>
        </p:blipFill>
        <p:spPr bwMode="auto">
          <a:xfrm>
            <a:off x="128588" y="319088"/>
            <a:ext cx="8886825" cy="6219825"/>
          </a:xfrm>
          <a:prstGeom prst="rect">
            <a:avLst/>
          </a:prstGeom>
          <a:noFill/>
          <a:ln w="9525">
            <a:noFill/>
            <a:miter lim="800000"/>
            <a:headEnd/>
            <a:tailEnd/>
          </a:ln>
          <a:effectLst/>
        </p:spPr>
      </p:pic>
      <p:sp>
        <p:nvSpPr>
          <p:cNvPr id="4" name="Slide Number Placeholder 1"/>
          <p:cNvSpPr txBox="1">
            <a:spLocks/>
          </p:cNvSpPr>
          <p:nvPr/>
        </p:nvSpPr>
        <p:spPr bwMode="auto">
          <a:xfrm>
            <a:off x="4398963" y="6546850"/>
            <a:ext cx="411162"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95396C-2719-4C3A-AA3E-FD781EAEE1E1}" type="slidenum">
              <a:rPr kumimoji="0" lang="en-US" sz="14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sz="14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Slide Number Placeholder 1"/>
          <p:cNvSpPr txBox="1">
            <a:spLocks/>
          </p:cNvSpPr>
          <p:nvPr/>
        </p:nvSpPr>
        <p:spPr bwMode="auto">
          <a:xfrm>
            <a:off x="4398963" y="6546850"/>
            <a:ext cx="411162"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95396C-2719-4C3A-AA3E-FD781EAEE1E1}" type="slidenum">
              <a:rPr kumimoji="0" lang="en-US" sz="14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sz="14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Slide Number Placeholder 1"/>
          <p:cNvSpPr txBox="1">
            <a:spLocks/>
          </p:cNvSpPr>
          <p:nvPr/>
        </p:nvSpPr>
        <p:spPr bwMode="auto">
          <a:xfrm>
            <a:off x="4398963" y="6546850"/>
            <a:ext cx="411162"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95396C-2719-4C3A-AA3E-FD781EAEE1E1}" type="slidenum">
              <a:rPr kumimoji="0" lang="en-US" sz="14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sz="14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8" name="Rectangle 3"/>
          <p:cNvSpPr>
            <a:spLocks noChangeArrowheads="1"/>
          </p:cNvSpPr>
          <p:nvPr/>
        </p:nvSpPr>
        <p:spPr bwMode="auto">
          <a:xfrm>
            <a:off x="0" y="18573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9" name="Slide Number Placeholder 1"/>
          <p:cNvSpPr txBox="1">
            <a:spLocks/>
          </p:cNvSpPr>
          <p:nvPr/>
        </p:nvSpPr>
        <p:spPr bwMode="auto">
          <a:xfrm>
            <a:off x="4398963" y="6546850"/>
            <a:ext cx="411162"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95396C-2719-4C3A-AA3E-FD781EAEE1E1}" type="slidenum">
              <a:rPr kumimoji="0" lang="en-US" sz="14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sz="1400" b="0" i="0" u="none" strike="noStrike" kern="1200" cap="none" spc="0" normalizeH="0" baseline="0" noProof="0" dirty="0">
              <a:ln>
                <a:noFill/>
              </a:ln>
              <a:solidFill>
                <a:schemeClr val="tx1"/>
              </a:solidFill>
              <a:effectLst/>
              <a:uLnTx/>
              <a:uFillTx/>
              <a:latin typeface="+mn-lt"/>
              <a:ea typeface="+mn-ea"/>
              <a:cs typeface="+mn-cs"/>
            </a:endParaRPr>
          </a:p>
        </p:txBody>
      </p:sp>
      <p:sp>
        <p:nvSpPr>
          <p:cNvPr id="10" name="Slide Number Placeholder 1"/>
          <p:cNvSpPr txBox="1">
            <a:spLocks/>
          </p:cNvSpPr>
          <p:nvPr/>
        </p:nvSpPr>
        <p:spPr bwMode="auto">
          <a:xfrm>
            <a:off x="4398963" y="6546850"/>
            <a:ext cx="411162"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95396C-2719-4C3A-AA3E-FD781EAEE1E1}" type="slidenum">
              <a:rPr kumimoji="0" lang="en-US" sz="14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sz="1400" b="0" i="0" u="none" strike="noStrike" kern="1200" cap="none" spc="0" normalizeH="0" baseline="0" noProof="0" dirty="0">
              <a:ln>
                <a:noFill/>
              </a:ln>
              <a:solidFill>
                <a:schemeClr val="tx1"/>
              </a:solidFill>
              <a:effectLst/>
              <a:uLnTx/>
              <a:uFillTx/>
              <a:latin typeface="+mn-lt"/>
              <a:ea typeface="+mn-ea"/>
              <a:cs typeface="+mn-cs"/>
            </a:endParaRPr>
          </a:p>
        </p:txBody>
      </p:sp>
      <p:sp>
        <p:nvSpPr>
          <p:cNvPr id="11" name="Title 23"/>
          <p:cNvSpPr txBox="1">
            <a:spLocks/>
          </p:cNvSpPr>
          <p:nvPr/>
        </p:nvSpPr>
        <p:spPr>
          <a:xfrm>
            <a:off x="505143" y="93028"/>
            <a:ext cx="8745537" cy="625475"/>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0" cap="none" spc="0" normalizeH="0" baseline="0" noProof="0" dirty="0" smtClean="0">
                <a:ln>
                  <a:noFill/>
                </a:ln>
                <a:solidFill>
                  <a:schemeClr val="tx2"/>
                </a:solidFill>
                <a:effectLst/>
                <a:uLnTx/>
                <a:uFillTx/>
                <a:latin typeface="+mj-lt"/>
                <a:ea typeface="+mj-ea"/>
                <a:cs typeface="+mj-cs"/>
              </a:rPr>
              <a:t>Effect of Reducing Uncertainty</a:t>
            </a:r>
            <a:endParaRPr kumimoji="0" lang="en-US" sz="4400" b="0" i="0" u="none" strike="noStrike" kern="0" cap="none" spc="0" normalizeH="0" baseline="0" noProof="0" dirty="0">
              <a:ln>
                <a:noFill/>
              </a:ln>
              <a:solidFill>
                <a:schemeClr val="tx2"/>
              </a:solidFill>
              <a:effectLst/>
              <a:uLnTx/>
              <a:uFillTx/>
              <a:latin typeface="+mj-lt"/>
              <a:ea typeface="+mj-ea"/>
              <a:cs typeface="+mj-cs"/>
            </a:endParaRPr>
          </a:p>
        </p:txBody>
      </p:sp>
      <p:sp>
        <p:nvSpPr>
          <p:cNvPr id="12" name="Slide Number Placeholder 1"/>
          <p:cNvSpPr txBox="1">
            <a:spLocks/>
          </p:cNvSpPr>
          <p:nvPr/>
        </p:nvSpPr>
        <p:spPr bwMode="auto">
          <a:xfrm>
            <a:off x="4398963" y="6546850"/>
            <a:ext cx="411162"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95396C-2719-4C3A-AA3E-FD781EAEE1E1}" type="slidenum">
              <a:rPr kumimoji="0" lang="en-US" sz="14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sz="1400" b="0" i="0" u="none" strike="noStrike" kern="1200" cap="none" spc="0" normalizeH="0" baseline="0" noProof="0" dirty="0">
              <a:ln>
                <a:noFill/>
              </a:ln>
              <a:solidFill>
                <a:schemeClr val="tx1"/>
              </a:solidFill>
              <a:effectLst/>
              <a:uLnTx/>
              <a:uFillTx/>
              <a:latin typeface="+mn-lt"/>
              <a:ea typeface="+mn-ea"/>
              <a:cs typeface="+mn-cs"/>
            </a:endParaRPr>
          </a:p>
        </p:txBody>
      </p:sp>
      <p:sp>
        <p:nvSpPr>
          <p:cNvPr id="13" name="Rectangle 12"/>
          <p:cNvSpPr/>
          <p:nvPr/>
        </p:nvSpPr>
        <p:spPr>
          <a:xfrm>
            <a:off x="1463040" y="1036320"/>
            <a:ext cx="1717040" cy="315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p:cNvCxnSpPr/>
          <p:nvPr/>
        </p:nvCxnSpPr>
        <p:spPr>
          <a:xfrm rot="5400000">
            <a:off x="1518133" y="3300412"/>
            <a:ext cx="4905375" cy="0"/>
          </a:xfrm>
          <a:prstGeom prst="line">
            <a:avLst/>
          </a:prstGeom>
          <a:ln w="254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15" name="Rectangle 3"/>
          <p:cNvSpPr>
            <a:spLocks noChangeArrowheads="1"/>
          </p:cNvSpPr>
          <p:nvPr/>
        </p:nvSpPr>
        <p:spPr bwMode="auto">
          <a:xfrm>
            <a:off x="0" y="30003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6" name="Picture 5"/>
          <p:cNvPicPr>
            <a:picLocks noChangeAspect="1" noChangeArrowheads="1"/>
          </p:cNvPicPr>
          <p:nvPr/>
        </p:nvPicPr>
        <p:blipFill>
          <a:blip r:embed="rId3" cstate="print"/>
          <a:srcRect l="82292" t="15125" b="68875"/>
          <a:stretch>
            <a:fillRect/>
          </a:stretch>
        </p:blipFill>
        <p:spPr bwMode="auto">
          <a:xfrm>
            <a:off x="7962586" y="1989615"/>
            <a:ext cx="539750" cy="406400"/>
          </a:xfrm>
          <a:prstGeom prst="rect">
            <a:avLst/>
          </a:prstGeom>
          <a:noFill/>
          <a:ln w="9525">
            <a:noFill/>
            <a:miter lim="800000"/>
            <a:headEnd/>
            <a:tailEnd/>
          </a:ln>
          <a:effectLst/>
        </p:spPr>
      </p:pic>
      <p:pic>
        <p:nvPicPr>
          <p:cNvPr id="17" name="Picture 5"/>
          <p:cNvPicPr>
            <a:picLocks noChangeAspect="1" noChangeArrowheads="1"/>
          </p:cNvPicPr>
          <p:nvPr/>
        </p:nvPicPr>
        <p:blipFill>
          <a:blip r:embed="rId3" cstate="print"/>
          <a:srcRect l="81625" t="33125" b="47000"/>
          <a:stretch>
            <a:fillRect/>
          </a:stretch>
        </p:blipFill>
        <p:spPr bwMode="auto">
          <a:xfrm>
            <a:off x="7953535" y="1750695"/>
            <a:ext cx="560070" cy="504825"/>
          </a:xfrm>
          <a:prstGeom prst="rect">
            <a:avLst/>
          </a:prstGeom>
          <a:noFill/>
          <a:ln w="9525">
            <a:noFill/>
            <a:miter lim="800000"/>
            <a:headEnd/>
            <a:tailEnd/>
          </a:ln>
          <a:effectLst/>
        </p:spPr>
      </p:pic>
      <p:pic>
        <p:nvPicPr>
          <p:cNvPr id="18" name="Picture 5"/>
          <p:cNvPicPr>
            <a:picLocks noChangeAspect="1" noChangeArrowheads="1"/>
          </p:cNvPicPr>
          <p:nvPr/>
        </p:nvPicPr>
        <p:blipFill>
          <a:blip r:embed="rId3" cstate="print"/>
          <a:srcRect l="81833" t="50000" b="31625"/>
          <a:stretch>
            <a:fillRect/>
          </a:stretch>
        </p:blipFill>
        <p:spPr bwMode="auto">
          <a:xfrm>
            <a:off x="7948773" y="1527971"/>
            <a:ext cx="553720" cy="466725"/>
          </a:xfrm>
          <a:prstGeom prst="rect">
            <a:avLst/>
          </a:prstGeom>
          <a:noFill/>
          <a:ln w="9525">
            <a:noFill/>
            <a:miter lim="800000"/>
            <a:headEnd/>
            <a:tailEnd/>
          </a:ln>
          <a:effectLst/>
        </p:spPr>
      </p:pic>
      <p:pic>
        <p:nvPicPr>
          <p:cNvPr id="19" name="Picture 5"/>
          <p:cNvPicPr>
            <a:picLocks noChangeAspect="1" noChangeArrowheads="1"/>
          </p:cNvPicPr>
          <p:nvPr/>
        </p:nvPicPr>
        <p:blipFill>
          <a:blip r:embed="rId3" cstate="print"/>
          <a:srcRect l="76000" t="68750" b="18300"/>
          <a:stretch>
            <a:fillRect/>
          </a:stretch>
        </p:blipFill>
        <p:spPr bwMode="auto">
          <a:xfrm>
            <a:off x="7965440" y="4821717"/>
            <a:ext cx="731520" cy="328930"/>
          </a:xfrm>
          <a:prstGeom prst="rect">
            <a:avLst/>
          </a:prstGeom>
          <a:noFill/>
          <a:ln w="9525">
            <a:noFill/>
            <a:miter lim="800000"/>
            <a:headEnd/>
            <a:tailEnd/>
          </a:ln>
          <a:effectLst/>
        </p:spPr>
      </p:pic>
      <p:pic>
        <p:nvPicPr>
          <p:cNvPr id="20" name="Picture 5"/>
          <p:cNvPicPr>
            <a:picLocks noChangeAspect="1" noChangeArrowheads="1"/>
          </p:cNvPicPr>
          <p:nvPr/>
        </p:nvPicPr>
        <p:blipFill>
          <a:blip r:embed="rId3" cstate="print"/>
          <a:srcRect l="81979" b="85875"/>
          <a:stretch>
            <a:fillRect/>
          </a:stretch>
        </p:blipFill>
        <p:spPr bwMode="auto">
          <a:xfrm>
            <a:off x="7962113" y="4365625"/>
            <a:ext cx="549275" cy="358775"/>
          </a:xfrm>
          <a:prstGeom prst="rect">
            <a:avLst/>
          </a:prstGeom>
          <a:noFill/>
          <a:ln w="9525">
            <a:noFill/>
            <a:miter lim="800000"/>
            <a:headEnd/>
            <a:tailEnd/>
          </a:ln>
          <a:effectLst/>
        </p:spPr>
      </p:pic>
      <p:sp>
        <p:nvSpPr>
          <p:cNvPr id="21" name="TextBox 20"/>
          <p:cNvSpPr txBox="1"/>
          <p:nvPr/>
        </p:nvSpPr>
        <p:spPr>
          <a:xfrm>
            <a:off x="1457960" y="1498600"/>
            <a:ext cx="2138680" cy="338554"/>
          </a:xfrm>
          <a:prstGeom prst="rect">
            <a:avLst/>
          </a:prstGeom>
          <a:noFill/>
        </p:spPr>
        <p:txBody>
          <a:bodyPr wrap="square" rtlCol="0">
            <a:spAutoFit/>
          </a:bodyPr>
          <a:lstStyle/>
          <a:p>
            <a:r>
              <a:rPr lang="en-US" b="1" dirty="0" smtClean="0">
                <a:latin typeface="+mn-lt"/>
              </a:rPr>
              <a:t>Assigned Uncertainty</a:t>
            </a:r>
          </a:p>
        </p:txBody>
      </p:sp>
      <p:pic>
        <p:nvPicPr>
          <p:cNvPr id="22" name="Picture 5"/>
          <p:cNvPicPr>
            <a:picLocks noChangeAspect="1" noChangeArrowheads="1"/>
          </p:cNvPicPr>
          <p:nvPr/>
        </p:nvPicPr>
        <p:blipFill>
          <a:blip r:embed="rId3" cstate="print"/>
          <a:srcRect l="63125" r="17354" b="86275"/>
          <a:stretch>
            <a:fillRect/>
          </a:stretch>
        </p:blipFill>
        <p:spPr bwMode="auto">
          <a:xfrm>
            <a:off x="7948619" y="4133054"/>
            <a:ext cx="594995" cy="348615"/>
          </a:xfrm>
          <a:prstGeom prst="rect">
            <a:avLst/>
          </a:prstGeom>
          <a:noFill/>
          <a:ln w="9525">
            <a:noFill/>
            <a:miter lim="800000"/>
            <a:headEnd/>
            <a:tailEnd/>
          </a:ln>
          <a:effectLst/>
        </p:spPr>
      </p:pic>
      <p:pic>
        <p:nvPicPr>
          <p:cNvPr id="23" name="Picture 2"/>
          <p:cNvPicPr>
            <a:picLocks noChangeAspect="1" noChangeArrowheads="1"/>
          </p:cNvPicPr>
          <p:nvPr/>
        </p:nvPicPr>
        <p:blipFill>
          <a:blip r:embed="rId4" cstate="print"/>
          <a:srcRect t="16847"/>
          <a:stretch>
            <a:fillRect/>
          </a:stretch>
        </p:blipFill>
        <p:spPr bwMode="auto">
          <a:xfrm>
            <a:off x="1396048" y="1859280"/>
            <a:ext cx="2200275" cy="1465263"/>
          </a:xfrm>
          <a:prstGeom prst="rect">
            <a:avLst/>
          </a:prstGeom>
          <a:noFill/>
          <a:ln w="9525">
            <a:noFill/>
            <a:miter lim="800000"/>
            <a:headEnd/>
            <a:tailEnd/>
          </a:ln>
          <a:effectLst/>
        </p:spPr>
      </p:pic>
      <p:pic>
        <p:nvPicPr>
          <p:cNvPr id="24" name="Picture 2"/>
          <p:cNvPicPr>
            <a:picLocks noChangeAspect="1" noChangeArrowheads="1"/>
          </p:cNvPicPr>
          <p:nvPr/>
        </p:nvPicPr>
        <p:blipFill>
          <a:blip r:embed="rId4" cstate="print"/>
          <a:srcRect b="82577"/>
          <a:stretch>
            <a:fillRect/>
          </a:stretch>
        </p:blipFill>
        <p:spPr bwMode="auto">
          <a:xfrm>
            <a:off x="1396048" y="1267778"/>
            <a:ext cx="2200275" cy="307022"/>
          </a:xfrm>
          <a:prstGeom prst="rect">
            <a:avLst/>
          </a:prstGeom>
          <a:noFill/>
          <a:ln w="9525">
            <a:noFill/>
            <a:miter lim="800000"/>
            <a:headEnd/>
            <a:tailEnd/>
          </a:ln>
          <a:effectLst/>
        </p:spPr>
      </p:pic>
    </p:spTree>
    <p:extLst>
      <p:ext uri="{BB962C8B-B14F-4D97-AF65-F5344CB8AC3E}">
        <p14:creationId xmlns:p14="http://schemas.microsoft.com/office/powerpoint/2010/main" val="243281515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34</a:t>
            </a:fld>
            <a:endParaRPr lang="en-US" dirty="0"/>
          </a:p>
        </p:txBody>
      </p:sp>
      <p:pic>
        <p:nvPicPr>
          <p:cNvPr id="361474" name="Picture 2"/>
          <p:cNvPicPr>
            <a:picLocks noChangeAspect="1" noChangeArrowheads="1"/>
          </p:cNvPicPr>
          <p:nvPr/>
        </p:nvPicPr>
        <p:blipFill>
          <a:blip r:embed="rId2" cstate="print"/>
          <a:srcRect/>
          <a:stretch>
            <a:fillRect/>
          </a:stretch>
        </p:blipFill>
        <p:spPr bwMode="auto">
          <a:xfrm>
            <a:off x="2386013" y="1409610"/>
            <a:ext cx="4371975" cy="4591050"/>
          </a:xfrm>
          <a:prstGeom prst="rect">
            <a:avLst/>
          </a:prstGeom>
          <a:noFill/>
          <a:ln w="9525">
            <a:noFill/>
            <a:miter lim="800000"/>
            <a:headEnd/>
            <a:tailEnd/>
          </a:ln>
          <a:effectLst/>
        </p:spPr>
      </p:pic>
      <p:sp>
        <p:nvSpPr>
          <p:cNvPr id="5" name="TextBox 4"/>
          <p:cNvSpPr txBox="1"/>
          <p:nvPr/>
        </p:nvSpPr>
        <p:spPr>
          <a:xfrm rot="5400000">
            <a:off x="6806234" y="5490408"/>
            <a:ext cx="321902" cy="461665"/>
          </a:xfrm>
          <a:prstGeom prst="rect">
            <a:avLst/>
          </a:prstGeom>
          <a:noFill/>
        </p:spPr>
        <p:txBody>
          <a:bodyPr wrap="square" rtlCol="0">
            <a:spAutoFit/>
          </a:bodyPr>
          <a:lstStyle/>
          <a:p>
            <a:r>
              <a:rPr lang="en-US" sz="2400" dirty="0" smtClean="0">
                <a:latin typeface="+mn-lt"/>
              </a:rPr>
              <a:t>‹</a:t>
            </a:r>
          </a:p>
        </p:txBody>
      </p:sp>
      <p:sp>
        <p:nvSpPr>
          <p:cNvPr id="6" name="TextBox 5"/>
          <p:cNvSpPr txBox="1"/>
          <p:nvPr/>
        </p:nvSpPr>
        <p:spPr>
          <a:xfrm>
            <a:off x="2142709" y="945624"/>
            <a:ext cx="2093904" cy="461665"/>
          </a:xfrm>
          <a:prstGeom prst="rect">
            <a:avLst/>
          </a:prstGeom>
          <a:noFill/>
        </p:spPr>
        <p:txBody>
          <a:bodyPr wrap="square" rtlCol="0">
            <a:spAutoFit/>
          </a:bodyPr>
          <a:lstStyle/>
          <a:p>
            <a:r>
              <a:rPr lang="en-US" sz="2400" i="1" dirty="0" err="1" smtClean="0">
                <a:latin typeface="+mn-lt"/>
              </a:rPr>
              <a:t>u</a:t>
            </a:r>
            <a:r>
              <a:rPr lang="en-US" sz="2400" baseline="-25000" dirty="0" err="1" smtClean="0">
                <a:latin typeface="+mn-lt"/>
              </a:rPr>
              <a:t>RMS</a:t>
            </a:r>
            <a:endParaRPr lang="en-US" sz="2400" baseline="-25000" dirty="0" smtClean="0">
              <a:latin typeface="+mn-lt"/>
            </a:endParaRPr>
          </a:p>
        </p:txBody>
      </p:sp>
      <p:sp>
        <p:nvSpPr>
          <p:cNvPr id="7" name="TextBox 6"/>
          <p:cNvSpPr txBox="1"/>
          <p:nvPr/>
        </p:nvSpPr>
        <p:spPr>
          <a:xfrm>
            <a:off x="6749650" y="5557538"/>
            <a:ext cx="1029574" cy="461665"/>
          </a:xfrm>
          <a:prstGeom prst="rect">
            <a:avLst/>
          </a:prstGeom>
          <a:noFill/>
        </p:spPr>
        <p:txBody>
          <a:bodyPr wrap="square" rtlCol="0">
            <a:spAutoFit/>
          </a:bodyPr>
          <a:lstStyle/>
          <a:p>
            <a:r>
              <a:rPr lang="en-US" sz="2400" i="1" dirty="0" smtClean="0">
                <a:latin typeface="+mn-lt"/>
              </a:rPr>
              <a:t>σ</a:t>
            </a:r>
            <a:r>
              <a:rPr lang="en-US" sz="2400" dirty="0" smtClean="0">
                <a:latin typeface="+mn-lt"/>
              </a:rPr>
              <a:t>(</a:t>
            </a:r>
            <a:r>
              <a:rPr lang="el-GR" sz="2400" i="1" dirty="0" smtClean="0">
                <a:latin typeface="+mn-lt"/>
              </a:rPr>
              <a:t>ν</a:t>
            </a:r>
            <a:r>
              <a:rPr lang="en-US" sz="2400" i="1" baseline="-25000" dirty="0" err="1" smtClean="0">
                <a:latin typeface="+mn-lt"/>
              </a:rPr>
              <a:t>i</a:t>
            </a:r>
            <a:r>
              <a:rPr lang="en-US" sz="2400" dirty="0" smtClean="0">
                <a:latin typeface="+mn-lt"/>
              </a:rPr>
              <a:t>)</a:t>
            </a:r>
          </a:p>
        </p:txBody>
      </p:sp>
      <p:sp>
        <p:nvSpPr>
          <p:cNvPr id="9" name="Rectangle 2"/>
          <p:cNvSpPr txBox="1">
            <a:spLocks noChangeArrowheads="1"/>
          </p:cNvSpPr>
          <p:nvPr/>
        </p:nvSpPr>
        <p:spPr bwMode="auto">
          <a:xfrm>
            <a:off x="0" y="66675"/>
            <a:ext cx="9144000" cy="10937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0" cap="none" spc="0" normalizeH="0" baseline="0" noProof="0" smtClean="0">
                <a:ln>
                  <a:noFill/>
                </a:ln>
                <a:solidFill>
                  <a:schemeClr val="tx2"/>
                </a:solidFill>
                <a:effectLst/>
                <a:uLnTx/>
                <a:uFillTx/>
                <a:latin typeface="+mj-lt"/>
                <a:ea typeface="+mj-ea"/>
                <a:cs typeface="+mj-cs"/>
              </a:rPr>
              <a:t>Visualizing Uncertainty Reduction</a:t>
            </a:r>
            <a:endParaRPr kumimoji="0" lang="en-US" sz="4000" b="1" i="0" u="none" strike="noStrike" kern="0" cap="none" spc="0" normalizeH="0" baseline="0" noProof="0" dirty="0" smtClean="0">
              <a:ln>
                <a:noFill/>
              </a:ln>
              <a:solidFill>
                <a:schemeClr val="tx2"/>
              </a:solidFill>
              <a:effectLst/>
              <a:uLnTx/>
              <a:uFillTx/>
              <a:latin typeface="+mj-lt"/>
              <a:ea typeface="+mj-ea"/>
              <a:cs typeface="+mj-cs"/>
            </a:endParaRPr>
          </a:p>
        </p:txBody>
      </p:sp>
      <p:sp>
        <p:nvSpPr>
          <p:cNvPr id="10" name="TextBox 9"/>
          <p:cNvSpPr txBox="1"/>
          <p:nvPr/>
        </p:nvSpPr>
        <p:spPr>
          <a:xfrm>
            <a:off x="3805239" y="2007261"/>
            <a:ext cx="1626569" cy="461665"/>
          </a:xfrm>
          <a:prstGeom prst="rect">
            <a:avLst/>
          </a:prstGeom>
          <a:noFill/>
        </p:spPr>
        <p:txBody>
          <a:bodyPr wrap="square" rtlCol="0">
            <a:spAutoFit/>
          </a:bodyPr>
          <a:lstStyle/>
          <a:p>
            <a:r>
              <a:rPr lang="en-US" sz="2400" i="1" dirty="0" smtClean="0">
                <a:latin typeface="+mn-lt"/>
              </a:rPr>
              <a:t>r</a:t>
            </a:r>
            <a:r>
              <a:rPr lang="en-US" sz="2400" dirty="0" smtClean="0">
                <a:latin typeface="+mn-lt"/>
              </a:rPr>
              <a:t>´</a:t>
            </a:r>
            <a:r>
              <a:rPr lang="en-US" sz="2400" baseline="30000" dirty="0" smtClean="0">
                <a:latin typeface="+mn-lt"/>
              </a:rPr>
              <a:t>2 </a:t>
            </a:r>
            <a:r>
              <a:rPr lang="en-US" sz="2400" dirty="0" smtClean="0">
                <a:latin typeface="+mn-lt"/>
              </a:rPr>
              <a:t>= 0.15</a:t>
            </a:r>
            <a:endParaRPr lang="en-US" sz="2400" baseline="30000" dirty="0" smtClean="0">
              <a:latin typeface="+mn-lt"/>
            </a:endParaRPr>
          </a:p>
        </p:txBody>
      </p:sp>
    </p:spTree>
    <p:extLst>
      <p:ext uri="{BB962C8B-B14F-4D97-AF65-F5344CB8AC3E}">
        <p14:creationId xmlns:p14="http://schemas.microsoft.com/office/powerpoint/2010/main" val="33864102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2499" name="Picture 3"/>
          <p:cNvPicPr>
            <a:picLocks noChangeAspect="1" noChangeArrowheads="1"/>
          </p:cNvPicPr>
          <p:nvPr/>
        </p:nvPicPr>
        <p:blipFill>
          <a:blip r:embed="rId2" cstate="print"/>
          <a:srcRect/>
          <a:stretch>
            <a:fillRect/>
          </a:stretch>
        </p:blipFill>
        <p:spPr bwMode="auto">
          <a:xfrm>
            <a:off x="2386013" y="1409610"/>
            <a:ext cx="4371975" cy="4591050"/>
          </a:xfrm>
          <a:prstGeom prst="rect">
            <a:avLst/>
          </a:prstGeom>
          <a:noFill/>
          <a:ln w="9525">
            <a:noFill/>
            <a:miter lim="800000"/>
            <a:headEnd/>
            <a:tailEnd/>
          </a:ln>
          <a:effectLst/>
        </p:spPr>
      </p:pic>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35</a:t>
            </a:fld>
            <a:endParaRPr lang="en-US" dirty="0"/>
          </a:p>
        </p:txBody>
      </p:sp>
      <p:sp>
        <p:nvSpPr>
          <p:cNvPr id="5" name="TextBox 4"/>
          <p:cNvSpPr txBox="1"/>
          <p:nvPr/>
        </p:nvSpPr>
        <p:spPr>
          <a:xfrm rot="5400000">
            <a:off x="6806234" y="5490408"/>
            <a:ext cx="321902" cy="461665"/>
          </a:xfrm>
          <a:prstGeom prst="rect">
            <a:avLst/>
          </a:prstGeom>
          <a:noFill/>
        </p:spPr>
        <p:txBody>
          <a:bodyPr wrap="square" rtlCol="0">
            <a:spAutoFit/>
          </a:bodyPr>
          <a:lstStyle/>
          <a:p>
            <a:r>
              <a:rPr lang="en-US" sz="2400" dirty="0" smtClean="0">
                <a:latin typeface="+mn-lt"/>
              </a:rPr>
              <a:t>‹</a:t>
            </a:r>
          </a:p>
        </p:txBody>
      </p:sp>
      <p:sp>
        <p:nvSpPr>
          <p:cNvPr id="6" name="TextBox 5"/>
          <p:cNvSpPr txBox="1"/>
          <p:nvPr/>
        </p:nvSpPr>
        <p:spPr>
          <a:xfrm>
            <a:off x="2142709" y="945624"/>
            <a:ext cx="2093904" cy="461665"/>
          </a:xfrm>
          <a:prstGeom prst="rect">
            <a:avLst/>
          </a:prstGeom>
          <a:noFill/>
        </p:spPr>
        <p:txBody>
          <a:bodyPr wrap="square" rtlCol="0">
            <a:spAutoFit/>
          </a:bodyPr>
          <a:lstStyle/>
          <a:p>
            <a:r>
              <a:rPr lang="en-US" sz="2400" i="1" dirty="0" err="1" smtClean="0">
                <a:latin typeface="+mn-lt"/>
              </a:rPr>
              <a:t>u</a:t>
            </a:r>
            <a:r>
              <a:rPr lang="en-US" sz="2400" baseline="-25000" dirty="0" err="1" smtClean="0">
                <a:latin typeface="+mn-lt"/>
              </a:rPr>
              <a:t>RMS</a:t>
            </a:r>
            <a:endParaRPr lang="en-US" sz="2400" baseline="-25000" dirty="0" smtClean="0">
              <a:latin typeface="+mn-lt"/>
            </a:endParaRPr>
          </a:p>
        </p:txBody>
      </p:sp>
      <p:sp>
        <p:nvSpPr>
          <p:cNvPr id="7" name="TextBox 6"/>
          <p:cNvSpPr txBox="1"/>
          <p:nvPr/>
        </p:nvSpPr>
        <p:spPr>
          <a:xfrm>
            <a:off x="6749650" y="5557538"/>
            <a:ext cx="2394350" cy="461665"/>
          </a:xfrm>
          <a:prstGeom prst="rect">
            <a:avLst/>
          </a:prstGeom>
          <a:noFill/>
        </p:spPr>
        <p:txBody>
          <a:bodyPr wrap="square" rtlCol="0">
            <a:spAutoFit/>
          </a:bodyPr>
          <a:lstStyle/>
          <a:p>
            <a:r>
              <a:rPr lang="en-US" sz="2400" i="1" dirty="0" smtClean="0">
                <a:latin typeface="+mn-lt"/>
              </a:rPr>
              <a:t>σ</a:t>
            </a:r>
            <a:r>
              <a:rPr lang="en-US" sz="2400" dirty="0" smtClean="0">
                <a:latin typeface="+mn-lt"/>
              </a:rPr>
              <a:t>(</a:t>
            </a:r>
            <a:r>
              <a:rPr lang="el-GR" sz="2400" i="1" dirty="0" smtClean="0">
                <a:latin typeface="+mn-lt"/>
              </a:rPr>
              <a:t>ν</a:t>
            </a:r>
            <a:r>
              <a:rPr lang="en-US" sz="2400" i="1" baseline="-25000" dirty="0" err="1" smtClean="0">
                <a:latin typeface="+mn-lt"/>
              </a:rPr>
              <a:t>i</a:t>
            </a:r>
            <a:r>
              <a:rPr lang="en-US" sz="2400" dirty="0" smtClean="0">
                <a:latin typeface="+mn-lt"/>
              </a:rPr>
              <a:t>)</a:t>
            </a:r>
          </a:p>
        </p:txBody>
      </p:sp>
      <p:sp>
        <p:nvSpPr>
          <p:cNvPr id="9" name="Rectangle 2"/>
          <p:cNvSpPr txBox="1">
            <a:spLocks noChangeArrowheads="1"/>
          </p:cNvSpPr>
          <p:nvPr/>
        </p:nvSpPr>
        <p:spPr bwMode="auto">
          <a:xfrm>
            <a:off x="0" y="66675"/>
            <a:ext cx="9144000" cy="10937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0" cap="none" spc="0" normalizeH="0" baseline="0" noProof="0" smtClean="0">
                <a:ln>
                  <a:noFill/>
                </a:ln>
                <a:solidFill>
                  <a:schemeClr val="tx2"/>
                </a:solidFill>
                <a:effectLst/>
                <a:uLnTx/>
                <a:uFillTx/>
                <a:latin typeface="+mj-lt"/>
                <a:ea typeface="+mj-ea"/>
                <a:cs typeface="+mj-cs"/>
              </a:rPr>
              <a:t>Visualizing Uncertainty Reduction</a:t>
            </a:r>
            <a:endParaRPr kumimoji="0" lang="en-US" sz="4000" b="1" i="0" u="none" strike="noStrike" kern="0" cap="none" spc="0" normalizeH="0" baseline="0" noProof="0" dirty="0" smtClean="0">
              <a:ln>
                <a:noFill/>
              </a:ln>
              <a:solidFill>
                <a:schemeClr val="tx2"/>
              </a:solidFill>
              <a:effectLst/>
              <a:uLnTx/>
              <a:uFillTx/>
              <a:latin typeface="+mj-lt"/>
              <a:ea typeface="+mj-ea"/>
              <a:cs typeface="+mj-cs"/>
            </a:endParaRPr>
          </a:p>
        </p:txBody>
      </p:sp>
      <p:sp>
        <p:nvSpPr>
          <p:cNvPr id="13" name="TextBox 12"/>
          <p:cNvSpPr txBox="1"/>
          <p:nvPr/>
        </p:nvSpPr>
        <p:spPr>
          <a:xfrm>
            <a:off x="3805239" y="2007261"/>
            <a:ext cx="1626569" cy="461665"/>
          </a:xfrm>
          <a:prstGeom prst="rect">
            <a:avLst/>
          </a:prstGeom>
          <a:noFill/>
        </p:spPr>
        <p:txBody>
          <a:bodyPr wrap="square" rtlCol="0">
            <a:spAutoFit/>
          </a:bodyPr>
          <a:lstStyle/>
          <a:p>
            <a:r>
              <a:rPr lang="en-US" sz="2400" i="1" dirty="0" smtClean="0">
                <a:latin typeface="+mn-lt"/>
              </a:rPr>
              <a:t>r</a:t>
            </a:r>
            <a:r>
              <a:rPr lang="en-US" sz="2400" dirty="0" smtClean="0">
                <a:latin typeface="+mn-lt"/>
              </a:rPr>
              <a:t>´</a:t>
            </a:r>
            <a:r>
              <a:rPr lang="en-US" sz="2400" baseline="30000" dirty="0" smtClean="0">
                <a:latin typeface="+mn-lt"/>
              </a:rPr>
              <a:t>2 </a:t>
            </a:r>
            <a:r>
              <a:rPr lang="en-US" sz="2400" dirty="0" smtClean="0">
                <a:latin typeface="+mn-lt"/>
              </a:rPr>
              <a:t>= 0.15</a:t>
            </a:r>
            <a:endParaRPr lang="en-US" sz="2400" baseline="30000" dirty="0" smtClean="0">
              <a:latin typeface="+mn-lt"/>
            </a:endParaRPr>
          </a:p>
        </p:txBody>
      </p:sp>
      <p:sp>
        <p:nvSpPr>
          <p:cNvPr id="14" name="TextBox 13"/>
          <p:cNvSpPr txBox="1"/>
          <p:nvPr/>
        </p:nvSpPr>
        <p:spPr>
          <a:xfrm>
            <a:off x="5170015" y="3058138"/>
            <a:ext cx="1626569" cy="461665"/>
          </a:xfrm>
          <a:prstGeom prst="rect">
            <a:avLst/>
          </a:prstGeom>
          <a:noFill/>
        </p:spPr>
        <p:txBody>
          <a:bodyPr wrap="square" rtlCol="0">
            <a:spAutoFit/>
          </a:bodyPr>
          <a:lstStyle/>
          <a:p>
            <a:r>
              <a:rPr lang="en-US" sz="2400" i="1" dirty="0" smtClean="0">
                <a:latin typeface="+mn-lt"/>
              </a:rPr>
              <a:t>r</a:t>
            </a:r>
            <a:r>
              <a:rPr lang="en-US" sz="2400" dirty="0" smtClean="0">
                <a:latin typeface="+mn-lt"/>
              </a:rPr>
              <a:t>´</a:t>
            </a:r>
            <a:r>
              <a:rPr lang="en-US" sz="2400" baseline="30000" dirty="0" smtClean="0">
                <a:latin typeface="+mn-lt"/>
              </a:rPr>
              <a:t>2 </a:t>
            </a:r>
            <a:r>
              <a:rPr lang="en-US" sz="2400" dirty="0" smtClean="0">
                <a:latin typeface="+mn-lt"/>
              </a:rPr>
              <a:t>= 0.57</a:t>
            </a:r>
            <a:endParaRPr lang="en-US" sz="2400" baseline="30000" dirty="0" smtClean="0">
              <a:latin typeface="+mn-lt"/>
            </a:endParaRPr>
          </a:p>
        </p:txBody>
      </p:sp>
    </p:spTree>
    <p:extLst>
      <p:ext uri="{BB962C8B-B14F-4D97-AF65-F5344CB8AC3E}">
        <p14:creationId xmlns:p14="http://schemas.microsoft.com/office/powerpoint/2010/main" val="276623189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3523" name="Picture 3"/>
          <p:cNvPicPr>
            <a:picLocks noChangeAspect="1" noChangeArrowheads="1"/>
          </p:cNvPicPr>
          <p:nvPr/>
        </p:nvPicPr>
        <p:blipFill>
          <a:blip r:embed="rId2" cstate="print"/>
          <a:srcRect/>
          <a:stretch>
            <a:fillRect/>
          </a:stretch>
        </p:blipFill>
        <p:spPr bwMode="auto">
          <a:xfrm>
            <a:off x="2386013" y="1409610"/>
            <a:ext cx="4371975" cy="4591050"/>
          </a:xfrm>
          <a:prstGeom prst="rect">
            <a:avLst/>
          </a:prstGeom>
          <a:noFill/>
          <a:ln w="9525">
            <a:noFill/>
            <a:miter lim="800000"/>
            <a:headEnd/>
            <a:tailEnd/>
          </a:ln>
          <a:effectLst/>
        </p:spPr>
      </p:pic>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36</a:t>
            </a:fld>
            <a:endParaRPr lang="en-US" dirty="0"/>
          </a:p>
        </p:txBody>
      </p:sp>
      <p:sp>
        <p:nvSpPr>
          <p:cNvPr id="5" name="TextBox 4"/>
          <p:cNvSpPr txBox="1"/>
          <p:nvPr/>
        </p:nvSpPr>
        <p:spPr>
          <a:xfrm rot="5400000">
            <a:off x="6806234" y="5490408"/>
            <a:ext cx="321902" cy="461665"/>
          </a:xfrm>
          <a:prstGeom prst="rect">
            <a:avLst/>
          </a:prstGeom>
          <a:noFill/>
        </p:spPr>
        <p:txBody>
          <a:bodyPr wrap="square" rtlCol="0">
            <a:spAutoFit/>
          </a:bodyPr>
          <a:lstStyle/>
          <a:p>
            <a:r>
              <a:rPr lang="en-US" sz="2400" dirty="0" smtClean="0">
                <a:latin typeface="+mn-lt"/>
              </a:rPr>
              <a:t>‹</a:t>
            </a:r>
          </a:p>
        </p:txBody>
      </p:sp>
      <p:sp>
        <p:nvSpPr>
          <p:cNvPr id="6" name="TextBox 5"/>
          <p:cNvSpPr txBox="1"/>
          <p:nvPr/>
        </p:nvSpPr>
        <p:spPr>
          <a:xfrm>
            <a:off x="2142709" y="945624"/>
            <a:ext cx="2093904" cy="461665"/>
          </a:xfrm>
          <a:prstGeom prst="rect">
            <a:avLst/>
          </a:prstGeom>
          <a:noFill/>
        </p:spPr>
        <p:txBody>
          <a:bodyPr wrap="square" rtlCol="0">
            <a:spAutoFit/>
          </a:bodyPr>
          <a:lstStyle/>
          <a:p>
            <a:r>
              <a:rPr lang="en-US" sz="2400" i="1" dirty="0" err="1" smtClean="0">
                <a:latin typeface="+mn-lt"/>
              </a:rPr>
              <a:t>u</a:t>
            </a:r>
            <a:r>
              <a:rPr lang="en-US" sz="2400" baseline="-25000" dirty="0" err="1" smtClean="0">
                <a:latin typeface="+mn-lt"/>
              </a:rPr>
              <a:t>RMS</a:t>
            </a:r>
            <a:endParaRPr lang="en-US" sz="2400" baseline="-25000" dirty="0" smtClean="0">
              <a:latin typeface="+mn-lt"/>
            </a:endParaRPr>
          </a:p>
        </p:txBody>
      </p:sp>
      <p:sp>
        <p:nvSpPr>
          <p:cNvPr id="7" name="TextBox 6"/>
          <p:cNvSpPr txBox="1"/>
          <p:nvPr/>
        </p:nvSpPr>
        <p:spPr>
          <a:xfrm>
            <a:off x="6749650" y="5557538"/>
            <a:ext cx="2394350" cy="461665"/>
          </a:xfrm>
          <a:prstGeom prst="rect">
            <a:avLst/>
          </a:prstGeom>
          <a:noFill/>
        </p:spPr>
        <p:txBody>
          <a:bodyPr wrap="square" rtlCol="0">
            <a:spAutoFit/>
          </a:bodyPr>
          <a:lstStyle/>
          <a:p>
            <a:r>
              <a:rPr lang="en-US" sz="2400" i="1" dirty="0" smtClean="0">
                <a:latin typeface="+mn-lt"/>
              </a:rPr>
              <a:t>σ</a:t>
            </a:r>
            <a:r>
              <a:rPr lang="en-US" sz="2400" dirty="0" smtClean="0">
                <a:latin typeface="+mn-lt"/>
              </a:rPr>
              <a:t>(</a:t>
            </a:r>
            <a:r>
              <a:rPr lang="el-GR" sz="2400" i="1" dirty="0" smtClean="0">
                <a:latin typeface="+mn-lt"/>
              </a:rPr>
              <a:t>ν</a:t>
            </a:r>
            <a:r>
              <a:rPr lang="en-US" sz="2400" i="1" baseline="-25000" dirty="0" err="1" smtClean="0">
                <a:latin typeface="+mn-lt"/>
              </a:rPr>
              <a:t>i</a:t>
            </a:r>
            <a:r>
              <a:rPr lang="en-US" sz="2400" dirty="0" smtClean="0">
                <a:latin typeface="+mn-lt"/>
              </a:rPr>
              <a:t>)</a:t>
            </a:r>
          </a:p>
        </p:txBody>
      </p:sp>
      <p:sp>
        <p:nvSpPr>
          <p:cNvPr id="9" name="Rectangle 2"/>
          <p:cNvSpPr txBox="1">
            <a:spLocks noChangeArrowheads="1"/>
          </p:cNvSpPr>
          <p:nvPr/>
        </p:nvSpPr>
        <p:spPr bwMode="auto">
          <a:xfrm>
            <a:off x="0" y="66675"/>
            <a:ext cx="9144000" cy="10937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0" cap="none" spc="0" normalizeH="0" baseline="0" noProof="0" smtClean="0">
                <a:ln>
                  <a:noFill/>
                </a:ln>
                <a:solidFill>
                  <a:schemeClr val="tx2"/>
                </a:solidFill>
                <a:effectLst/>
                <a:uLnTx/>
                <a:uFillTx/>
                <a:latin typeface="+mj-lt"/>
                <a:ea typeface="+mj-ea"/>
                <a:cs typeface="+mj-cs"/>
              </a:rPr>
              <a:t>Visualizing Uncertainty Reduction</a:t>
            </a:r>
            <a:endParaRPr kumimoji="0" lang="en-US" sz="4000" b="1" i="0" u="none" strike="noStrike" kern="0" cap="none" spc="0" normalizeH="0" baseline="0" noProof="0" dirty="0" smtClean="0">
              <a:ln>
                <a:noFill/>
              </a:ln>
              <a:solidFill>
                <a:schemeClr val="tx2"/>
              </a:solidFill>
              <a:effectLst/>
              <a:uLnTx/>
              <a:uFillTx/>
              <a:latin typeface="+mj-lt"/>
              <a:ea typeface="+mj-ea"/>
              <a:cs typeface="+mj-cs"/>
            </a:endParaRPr>
          </a:p>
        </p:txBody>
      </p:sp>
      <p:sp>
        <p:nvSpPr>
          <p:cNvPr id="14" name="TextBox 13"/>
          <p:cNvSpPr txBox="1"/>
          <p:nvPr/>
        </p:nvSpPr>
        <p:spPr>
          <a:xfrm>
            <a:off x="3805239" y="2007261"/>
            <a:ext cx="1626569" cy="461665"/>
          </a:xfrm>
          <a:prstGeom prst="rect">
            <a:avLst/>
          </a:prstGeom>
          <a:noFill/>
        </p:spPr>
        <p:txBody>
          <a:bodyPr wrap="square" rtlCol="0">
            <a:spAutoFit/>
          </a:bodyPr>
          <a:lstStyle/>
          <a:p>
            <a:r>
              <a:rPr lang="en-US" sz="2400" i="1" dirty="0" smtClean="0">
                <a:latin typeface="+mn-lt"/>
              </a:rPr>
              <a:t>r</a:t>
            </a:r>
            <a:r>
              <a:rPr lang="en-US" sz="2400" dirty="0" smtClean="0">
                <a:latin typeface="+mn-lt"/>
              </a:rPr>
              <a:t>´</a:t>
            </a:r>
            <a:r>
              <a:rPr lang="en-US" sz="2400" baseline="30000" dirty="0" smtClean="0">
                <a:latin typeface="+mn-lt"/>
              </a:rPr>
              <a:t>2 </a:t>
            </a:r>
            <a:r>
              <a:rPr lang="en-US" sz="2400" dirty="0" smtClean="0">
                <a:latin typeface="+mn-lt"/>
              </a:rPr>
              <a:t>= 0.15</a:t>
            </a:r>
            <a:endParaRPr lang="en-US" sz="2400" baseline="30000" dirty="0" smtClean="0">
              <a:latin typeface="+mn-lt"/>
            </a:endParaRPr>
          </a:p>
        </p:txBody>
      </p:sp>
      <p:sp>
        <p:nvSpPr>
          <p:cNvPr id="15" name="TextBox 14"/>
          <p:cNvSpPr txBox="1"/>
          <p:nvPr/>
        </p:nvSpPr>
        <p:spPr>
          <a:xfrm>
            <a:off x="5170015" y="3058138"/>
            <a:ext cx="1626569" cy="461665"/>
          </a:xfrm>
          <a:prstGeom prst="rect">
            <a:avLst/>
          </a:prstGeom>
          <a:noFill/>
        </p:spPr>
        <p:txBody>
          <a:bodyPr wrap="square" rtlCol="0">
            <a:spAutoFit/>
          </a:bodyPr>
          <a:lstStyle/>
          <a:p>
            <a:r>
              <a:rPr lang="en-US" sz="2400" i="1" dirty="0" smtClean="0">
                <a:latin typeface="+mn-lt"/>
              </a:rPr>
              <a:t>r</a:t>
            </a:r>
            <a:r>
              <a:rPr lang="en-US" sz="2400" dirty="0" smtClean="0">
                <a:latin typeface="+mn-lt"/>
              </a:rPr>
              <a:t>´</a:t>
            </a:r>
            <a:r>
              <a:rPr lang="en-US" sz="2400" baseline="30000" dirty="0" smtClean="0">
                <a:latin typeface="+mn-lt"/>
              </a:rPr>
              <a:t>2 </a:t>
            </a:r>
            <a:r>
              <a:rPr lang="en-US" sz="2400" dirty="0" smtClean="0">
                <a:latin typeface="+mn-lt"/>
              </a:rPr>
              <a:t>= 0.57</a:t>
            </a:r>
            <a:endParaRPr lang="en-US" sz="2400" baseline="30000" dirty="0" smtClean="0">
              <a:latin typeface="+mn-lt"/>
            </a:endParaRPr>
          </a:p>
        </p:txBody>
      </p:sp>
      <p:sp>
        <p:nvSpPr>
          <p:cNvPr id="16" name="TextBox 15"/>
          <p:cNvSpPr txBox="1"/>
          <p:nvPr/>
        </p:nvSpPr>
        <p:spPr>
          <a:xfrm>
            <a:off x="5634039" y="3795118"/>
            <a:ext cx="1626569" cy="461665"/>
          </a:xfrm>
          <a:prstGeom prst="rect">
            <a:avLst/>
          </a:prstGeom>
          <a:noFill/>
        </p:spPr>
        <p:txBody>
          <a:bodyPr wrap="square" rtlCol="0">
            <a:spAutoFit/>
          </a:bodyPr>
          <a:lstStyle/>
          <a:p>
            <a:r>
              <a:rPr lang="en-US" sz="2400" i="1" dirty="0" smtClean="0">
                <a:latin typeface="+mn-lt"/>
              </a:rPr>
              <a:t>r</a:t>
            </a:r>
            <a:r>
              <a:rPr lang="en-US" sz="2400" dirty="0" smtClean="0">
                <a:latin typeface="+mn-lt"/>
              </a:rPr>
              <a:t>´</a:t>
            </a:r>
            <a:r>
              <a:rPr lang="en-US" sz="2400" baseline="30000" dirty="0" smtClean="0">
                <a:latin typeface="+mn-lt"/>
              </a:rPr>
              <a:t>2 </a:t>
            </a:r>
            <a:r>
              <a:rPr lang="en-US" sz="2400" dirty="0" smtClean="0">
                <a:latin typeface="+mn-lt"/>
              </a:rPr>
              <a:t>= 0.78</a:t>
            </a:r>
            <a:endParaRPr lang="en-US" sz="2400" baseline="30000" dirty="0" smtClean="0">
              <a:latin typeface="+mn-lt"/>
            </a:endParaRPr>
          </a:p>
        </p:txBody>
      </p:sp>
    </p:spTree>
    <p:extLst>
      <p:ext uri="{BB962C8B-B14F-4D97-AF65-F5344CB8AC3E}">
        <p14:creationId xmlns:p14="http://schemas.microsoft.com/office/powerpoint/2010/main" val="30015182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4547" name="Picture 3"/>
          <p:cNvPicPr>
            <a:picLocks noChangeAspect="1" noChangeArrowheads="1"/>
          </p:cNvPicPr>
          <p:nvPr/>
        </p:nvPicPr>
        <p:blipFill>
          <a:blip r:embed="rId2" cstate="print"/>
          <a:srcRect/>
          <a:stretch>
            <a:fillRect/>
          </a:stretch>
        </p:blipFill>
        <p:spPr bwMode="auto">
          <a:xfrm>
            <a:off x="2386013" y="1409610"/>
            <a:ext cx="4371975" cy="4591050"/>
          </a:xfrm>
          <a:prstGeom prst="rect">
            <a:avLst/>
          </a:prstGeom>
          <a:noFill/>
          <a:ln w="9525">
            <a:noFill/>
            <a:miter lim="800000"/>
            <a:headEnd/>
            <a:tailEnd/>
          </a:ln>
          <a:effectLst/>
        </p:spPr>
      </p:pic>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37</a:t>
            </a:fld>
            <a:endParaRPr lang="en-US" dirty="0"/>
          </a:p>
        </p:txBody>
      </p:sp>
      <p:sp>
        <p:nvSpPr>
          <p:cNvPr id="5" name="TextBox 4"/>
          <p:cNvSpPr txBox="1"/>
          <p:nvPr/>
        </p:nvSpPr>
        <p:spPr>
          <a:xfrm rot="5400000">
            <a:off x="6806234" y="5490408"/>
            <a:ext cx="321902" cy="461665"/>
          </a:xfrm>
          <a:prstGeom prst="rect">
            <a:avLst/>
          </a:prstGeom>
          <a:noFill/>
        </p:spPr>
        <p:txBody>
          <a:bodyPr wrap="square" rtlCol="0">
            <a:spAutoFit/>
          </a:bodyPr>
          <a:lstStyle/>
          <a:p>
            <a:r>
              <a:rPr lang="en-US" sz="2400" dirty="0" smtClean="0">
                <a:latin typeface="+mn-lt"/>
              </a:rPr>
              <a:t>‹</a:t>
            </a:r>
          </a:p>
        </p:txBody>
      </p:sp>
      <p:sp>
        <p:nvSpPr>
          <p:cNvPr id="6" name="TextBox 5"/>
          <p:cNvSpPr txBox="1"/>
          <p:nvPr/>
        </p:nvSpPr>
        <p:spPr>
          <a:xfrm>
            <a:off x="2142709" y="945624"/>
            <a:ext cx="2093904" cy="461665"/>
          </a:xfrm>
          <a:prstGeom prst="rect">
            <a:avLst/>
          </a:prstGeom>
          <a:noFill/>
        </p:spPr>
        <p:txBody>
          <a:bodyPr wrap="square" rtlCol="0">
            <a:spAutoFit/>
          </a:bodyPr>
          <a:lstStyle/>
          <a:p>
            <a:r>
              <a:rPr lang="en-US" sz="2400" i="1" dirty="0" err="1" smtClean="0">
                <a:latin typeface="+mn-lt"/>
              </a:rPr>
              <a:t>u</a:t>
            </a:r>
            <a:r>
              <a:rPr lang="en-US" sz="2400" baseline="-25000" dirty="0" err="1" smtClean="0">
                <a:latin typeface="+mn-lt"/>
              </a:rPr>
              <a:t>RMS</a:t>
            </a:r>
            <a:endParaRPr lang="en-US" sz="2400" baseline="-25000" dirty="0" smtClean="0">
              <a:latin typeface="+mn-lt"/>
            </a:endParaRPr>
          </a:p>
        </p:txBody>
      </p:sp>
      <p:sp>
        <p:nvSpPr>
          <p:cNvPr id="7" name="TextBox 6"/>
          <p:cNvSpPr txBox="1"/>
          <p:nvPr/>
        </p:nvSpPr>
        <p:spPr>
          <a:xfrm>
            <a:off x="6749650" y="5557538"/>
            <a:ext cx="2394350" cy="461665"/>
          </a:xfrm>
          <a:prstGeom prst="rect">
            <a:avLst/>
          </a:prstGeom>
          <a:noFill/>
        </p:spPr>
        <p:txBody>
          <a:bodyPr wrap="square" rtlCol="0">
            <a:spAutoFit/>
          </a:bodyPr>
          <a:lstStyle/>
          <a:p>
            <a:r>
              <a:rPr lang="en-US" sz="2400" i="1" dirty="0" smtClean="0">
                <a:latin typeface="+mn-lt"/>
              </a:rPr>
              <a:t>σ</a:t>
            </a:r>
            <a:r>
              <a:rPr lang="en-US" sz="2400" dirty="0" smtClean="0">
                <a:latin typeface="+mn-lt"/>
              </a:rPr>
              <a:t>(</a:t>
            </a:r>
            <a:r>
              <a:rPr lang="el-GR" sz="2400" i="1" dirty="0" smtClean="0">
                <a:latin typeface="+mn-lt"/>
              </a:rPr>
              <a:t>ν</a:t>
            </a:r>
            <a:r>
              <a:rPr lang="en-US" sz="2400" i="1" baseline="-25000" dirty="0" err="1" smtClean="0">
                <a:latin typeface="+mn-lt"/>
              </a:rPr>
              <a:t>i</a:t>
            </a:r>
            <a:r>
              <a:rPr lang="en-US" sz="2400" dirty="0" smtClean="0">
                <a:latin typeface="+mn-lt"/>
              </a:rPr>
              <a:t>)</a:t>
            </a:r>
          </a:p>
        </p:txBody>
      </p:sp>
      <p:sp>
        <p:nvSpPr>
          <p:cNvPr id="9" name="Rectangle 2"/>
          <p:cNvSpPr txBox="1">
            <a:spLocks noChangeArrowheads="1"/>
          </p:cNvSpPr>
          <p:nvPr/>
        </p:nvSpPr>
        <p:spPr bwMode="auto">
          <a:xfrm>
            <a:off x="0" y="66675"/>
            <a:ext cx="9144000" cy="10937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0" cap="none" spc="0" normalizeH="0" baseline="0" noProof="0" smtClean="0">
                <a:ln>
                  <a:noFill/>
                </a:ln>
                <a:solidFill>
                  <a:schemeClr val="tx2"/>
                </a:solidFill>
                <a:effectLst/>
                <a:uLnTx/>
                <a:uFillTx/>
                <a:latin typeface="+mj-lt"/>
                <a:ea typeface="+mj-ea"/>
                <a:cs typeface="+mj-cs"/>
              </a:rPr>
              <a:t>Visualizing Uncertainty Reduction</a:t>
            </a:r>
            <a:endParaRPr kumimoji="0" lang="en-US" sz="4000" b="1" i="0" u="none" strike="noStrike" kern="0" cap="none" spc="0" normalizeH="0" baseline="0" noProof="0" dirty="0" smtClean="0">
              <a:ln>
                <a:noFill/>
              </a:ln>
              <a:solidFill>
                <a:schemeClr val="tx2"/>
              </a:solidFill>
              <a:effectLst/>
              <a:uLnTx/>
              <a:uFillTx/>
              <a:latin typeface="+mj-lt"/>
              <a:ea typeface="+mj-ea"/>
              <a:cs typeface="+mj-cs"/>
            </a:endParaRPr>
          </a:p>
        </p:txBody>
      </p:sp>
      <p:sp>
        <p:nvSpPr>
          <p:cNvPr id="15" name="TextBox 14"/>
          <p:cNvSpPr txBox="1"/>
          <p:nvPr/>
        </p:nvSpPr>
        <p:spPr>
          <a:xfrm>
            <a:off x="3805239" y="2007261"/>
            <a:ext cx="1626569" cy="461665"/>
          </a:xfrm>
          <a:prstGeom prst="rect">
            <a:avLst/>
          </a:prstGeom>
          <a:noFill/>
        </p:spPr>
        <p:txBody>
          <a:bodyPr wrap="square" rtlCol="0">
            <a:spAutoFit/>
          </a:bodyPr>
          <a:lstStyle/>
          <a:p>
            <a:r>
              <a:rPr lang="en-US" sz="2400" i="1" dirty="0" smtClean="0">
                <a:latin typeface="+mn-lt"/>
              </a:rPr>
              <a:t>r</a:t>
            </a:r>
            <a:r>
              <a:rPr lang="en-US" sz="2400" dirty="0" smtClean="0">
                <a:latin typeface="+mn-lt"/>
              </a:rPr>
              <a:t>´</a:t>
            </a:r>
            <a:r>
              <a:rPr lang="en-US" sz="2400" baseline="30000" dirty="0" smtClean="0">
                <a:latin typeface="+mn-lt"/>
              </a:rPr>
              <a:t>2 </a:t>
            </a:r>
            <a:r>
              <a:rPr lang="en-US" sz="2400" dirty="0" smtClean="0">
                <a:latin typeface="+mn-lt"/>
              </a:rPr>
              <a:t>= 0.15</a:t>
            </a:r>
            <a:endParaRPr lang="en-US" sz="2400" baseline="30000" dirty="0" smtClean="0">
              <a:latin typeface="+mn-lt"/>
            </a:endParaRPr>
          </a:p>
        </p:txBody>
      </p:sp>
      <p:sp>
        <p:nvSpPr>
          <p:cNvPr id="16" name="TextBox 15"/>
          <p:cNvSpPr txBox="1"/>
          <p:nvPr/>
        </p:nvSpPr>
        <p:spPr>
          <a:xfrm>
            <a:off x="5170015" y="3058138"/>
            <a:ext cx="1626569" cy="461665"/>
          </a:xfrm>
          <a:prstGeom prst="rect">
            <a:avLst/>
          </a:prstGeom>
          <a:noFill/>
        </p:spPr>
        <p:txBody>
          <a:bodyPr wrap="square" rtlCol="0">
            <a:spAutoFit/>
          </a:bodyPr>
          <a:lstStyle/>
          <a:p>
            <a:r>
              <a:rPr lang="en-US" sz="2400" i="1" dirty="0" smtClean="0">
                <a:latin typeface="+mn-lt"/>
              </a:rPr>
              <a:t>r</a:t>
            </a:r>
            <a:r>
              <a:rPr lang="en-US" sz="2400" dirty="0" smtClean="0">
                <a:latin typeface="+mn-lt"/>
              </a:rPr>
              <a:t>´</a:t>
            </a:r>
            <a:r>
              <a:rPr lang="en-US" sz="2400" baseline="30000" dirty="0" smtClean="0">
                <a:latin typeface="+mn-lt"/>
              </a:rPr>
              <a:t>2 </a:t>
            </a:r>
            <a:r>
              <a:rPr lang="en-US" sz="2400" dirty="0" smtClean="0">
                <a:latin typeface="+mn-lt"/>
              </a:rPr>
              <a:t>= 0.57</a:t>
            </a:r>
            <a:endParaRPr lang="en-US" sz="2400" baseline="30000" dirty="0" smtClean="0">
              <a:latin typeface="+mn-lt"/>
            </a:endParaRPr>
          </a:p>
        </p:txBody>
      </p:sp>
      <p:sp>
        <p:nvSpPr>
          <p:cNvPr id="17" name="TextBox 16"/>
          <p:cNvSpPr txBox="1"/>
          <p:nvPr/>
        </p:nvSpPr>
        <p:spPr>
          <a:xfrm>
            <a:off x="5634039" y="3795118"/>
            <a:ext cx="1626569" cy="461665"/>
          </a:xfrm>
          <a:prstGeom prst="rect">
            <a:avLst/>
          </a:prstGeom>
          <a:noFill/>
        </p:spPr>
        <p:txBody>
          <a:bodyPr wrap="square" rtlCol="0">
            <a:spAutoFit/>
          </a:bodyPr>
          <a:lstStyle/>
          <a:p>
            <a:r>
              <a:rPr lang="en-US" sz="2400" i="1" dirty="0" smtClean="0">
                <a:latin typeface="+mn-lt"/>
              </a:rPr>
              <a:t>r</a:t>
            </a:r>
            <a:r>
              <a:rPr lang="en-US" sz="2400" dirty="0" smtClean="0">
                <a:latin typeface="+mn-lt"/>
              </a:rPr>
              <a:t>´</a:t>
            </a:r>
            <a:r>
              <a:rPr lang="en-US" sz="2400" baseline="30000" dirty="0" smtClean="0">
                <a:latin typeface="+mn-lt"/>
              </a:rPr>
              <a:t>2 </a:t>
            </a:r>
            <a:r>
              <a:rPr lang="en-US" sz="2400" dirty="0" smtClean="0">
                <a:latin typeface="+mn-lt"/>
              </a:rPr>
              <a:t>= 0.78</a:t>
            </a:r>
            <a:endParaRPr lang="en-US" sz="2400" baseline="30000" dirty="0" smtClean="0">
              <a:latin typeface="+mn-lt"/>
            </a:endParaRPr>
          </a:p>
        </p:txBody>
      </p:sp>
      <p:sp>
        <p:nvSpPr>
          <p:cNvPr id="18" name="TextBox 17"/>
          <p:cNvSpPr txBox="1"/>
          <p:nvPr/>
        </p:nvSpPr>
        <p:spPr>
          <a:xfrm>
            <a:off x="5920643" y="4654928"/>
            <a:ext cx="1626569" cy="461665"/>
          </a:xfrm>
          <a:prstGeom prst="rect">
            <a:avLst/>
          </a:prstGeom>
          <a:noFill/>
        </p:spPr>
        <p:txBody>
          <a:bodyPr wrap="square" rtlCol="0">
            <a:spAutoFit/>
          </a:bodyPr>
          <a:lstStyle/>
          <a:p>
            <a:r>
              <a:rPr lang="en-US" sz="2400" i="1" dirty="0" smtClean="0">
                <a:latin typeface="+mn-lt"/>
              </a:rPr>
              <a:t>r</a:t>
            </a:r>
            <a:r>
              <a:rPr lang="en-US" sz="2400" dirty="0" smtClean="0">
                <a:latin typeface="+mn-lt"/>
              </a:rPr>
              <a:t>´</a:t>
            </a:r>
            <a:r>
              <a:rPr lang="en-US" sz="2400" baseline="30000" dirty="0" smtClean="0">
                <a:latin typeface="+mn-lt"/>
              </a:rPr>
              <a:t>2 </a:t>
            </a:r>
            <a:r>
              <a:rPr lang="en-US" sz="2400" dirty="0" smtClean="0">
                <a:latin typeface="+mn-lt"/>
              </a:rPr>
              <a:t>= 0.94</a:t>
            </a:r>
            <a:endParaRPr lang="en-US" sz="2400" baseline="30000" dirty="0" smtClean="0">
              <a:latin typeface="+mn-lt"/>
            </a:endParaRPr>
          </a:p>
        </p:txBody>
      </p:sp>
    </p:spTree>
    <p:extLst>
      <p:ext uri="{BB962C8B-B14F-4D97-AF65-F5344CB8AC3E}">
        <p14:creationId xmlns:p14="http://schemas.microsoft.com/office/powerpoint/2010/main" val="417937309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6595" name="Picture 3"/>
          <p:cNvPicPr>
            <a:picLocks noChangeAspect="1" noChangeArrowheads="1"/>
          </p:cNvPicPr>
          <p:nvPr/>
        </p:nvPicPr>
        <p:blipFill>
          <a:blip r:embed="rId2" cstate="print"/>
          <a:srcRect/>
          <a:stretch>
            <a:fillRect/>
          </a:stretch>
        </p:blipFill>
        <p:spPr bwMode="auto">
          <a:xfrm>
            <a:off x="2386013" y="1409610"/>
            <a:ext cx="4371975" cy="4591050"/>
          </a:xfrm>
          <a:prstGeom prst="rect">
            <a:avLst/>
          </a:prstGeom>
          <a:noFill/>
          <a:ln w="9525">
            <a:noFill/>
            <a:miter lim="800000"/>
            <a:headEnd/>
            <a:tailEnd/>
          </a:ln>
          <a:effectLst/>
        </p:spPr>
      </p:pic>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38</a:t>
            </a:fld>
            <a:endParaRPr lang="en-US" dirty="0"/>
          </a:p>
        </p:txBody>
      </p:sp>
      <p:sp>
        <p:nvSpPr>
          <p:cNvPr id="5" name="TextBox 4"/>
          <p:cNvSpPr txBox="1"/>
          <p:nvPr/>
        </p:nvSpPr>
        <p:spPr>
          <a:xfrm rot="5400000">
            <a:off x="6806234" y="5490408"/>
            <a:ext cx="321902" cy="461665"/>
          </a:xfrm>
          <a:prstGeom prst="rect">
            <a:avLst/>
          </a:prstGeom>
          <a:noFill/>
        </p:spPr>
        <p:txBody>
          <a:bodyPr wrap="square" rtlCol="0">
            <a:spAutoFit/>
          </a:bodyPr>
          <a:lstStyle/>
          <a:p>
            <a:r>
              <a:rPr lang="en-US" sz="2400" dirty="0" smtClean="0">
                <a:latin typeface="+mn-lt"/>
              </a:rPr>
              <a:t>‹</a:t>
            </a:r>
          </a:p>
        </p:txBody>
      </p:sp>
      <p:sp>
        <p:nvSpPr>
          <p:cNvPr id="6" name="TextBox 5"/>
          <p:cNvSpPr txBox="1"/>
          <p:nvPr/>
        </p:nvSpPr>
        <p:spPr>
          <a:xfrm>
            <a:off x="2142709" y="945624"/>
            <a:ext cx="2093904" cy="461665"/>
          </a:xfrm>
          <a:prstGeom prst="rect">
            <a:avLst/>
          </a:prstGeom>
          <a:noFill/>
        </p:spPr>
        <p:txBody>
          <a:bodyPr wrap="square" rtlCol="0">
            <a:spAutoFit/>
          </a:bodyPr>
          <a:lstStyle/>
          <a:p>
            <a:r>
              <a:rPr lang="en-US" sz="2400" i="1" dirty="0" err="1" smtClean="0">
                <a:latin typeface="+mn-lt"/>
              </a:rPr>
              <a:t>u</a:t>
            </a:r>
            <a:r>
              <a:rPr lang="en-US" sz="2400" baseline="-25000" dirty="0" err="1" smtClean="0">
                <a:latin typeface="+mn-lt"/>
              </a:rPr>
              <a:t>RMS</a:t>
            </a:r>
            <a:endParaRPr lang="en-US" sz="2400" baseline="-25000" dirty="0" smtClean="0">
              <a:latin typeface="+mn-lt"/>
            </a:endParaRPr>
          </a:p>
        </p:txBody>
      </p:sp>
      <p:sp>
        <p:nvSpPr>
          <p:cNvPr id="7" name="TextBox 6"/>
          <p:cNvSpPr txBox="1"/>
          <p:nvPr/>
        </p:nvSpPr>
        <p:spPr>
          <a:xfrm>
            <a:off x="6749650" y="5557538"/>
            <a:ext cx="2394350" cy="461665"/>
          </a:xfrm>
          <a:prstGeom prst="rect">
            <a:avLst/>
          </a:prstGeom>
          <a:noFill/>
        </p:spPr>
        <p:txBody>
          <a:bodyPr wrap="square" rtlCol="0">
            <a:spAutoFit/>
          </a:bodyPr>
          <a:lstStyle/>
          <a:p>
            <a:r>
              <a:rPr lang="en-US" sz="2400" i="1" dirty="0" smtClean="0">
                <a:latin typeface="+mn-lt"/>
              </a:rPr>
              <a:t>σ</a:t>
            </a:r>
            <a:r>
              <a:rPr lang="en-US" sz="2400" dirty="0" smtClean="0">
                <a:latin typeface="+mn-lt"/>
              </a:rPr>
              <a:t>(</a:t>
            </a:r>
            <a:r>
              <a:rPr lang="el-GR" sz="2400" i="1" dirty="0" smtClean="0">
                <a:latin typeface="+mn-lt"/>
              </a:rPr>
              <a:t>ν</a:t>
            </a:r>
            <a:r>
              <a:rPr lang="en-US" sz="2400" i="1" baseline="-25000" dirty="0" err="1" smtClean="0">
                <a:latin typeface="+mn-lt"/>
              </a:rPr>
              <a:t>i</a:t>
            </a:r>
            <a:r>
              <a:rPr lang="en-US" sz="2400" dirty="0" smtClean="0">
                <a:latin typeface="+mn-lt"/>
              </a:rPr>
              <a:t>)</a:t>
            </a:r>
          </a:p>
        </p:txBody>
      </p:sp>
      <p:sp>
        <p:nvSpPr>
          <p:cNvPr id="8" name="TextBox 7"/>
          <p:cNvSpPr txBox="1"/>
          <p:nvPr/>
        </p:nvSpPr>
        <p:spPr>
          <a:xfrm>
            <a:off x="3805239" y="2007261"/>
            <a:ext cx="1626569" cy="461665"/>
          </a:xfrm>
          <a:prstGeom prst="rect">
            <a:avLst/>
          </a:prstGeom>
          <a:noFill/>
        </p:spPr>
        <p:txBody>
          <a:bodyPr wrap="square" rtlCol="0">
            <a:spAutoFit/>
          </a:bodyPr>
          <a:lstStyle/>
          <a:p>
            <a:r>
              <a:rPr lang="en-US" sz="2400" i="1" dirty="0" smtClean="0">
                <a:latin typeface="+mn-lt"/>
              </a:rPr>
              <a:t>r</a:t>
            </a:r>
            <a:r>
              <a:rPr lang="en-US" sz="2400" dirty="0" smtClean="0">
                <a:latin typeface="+mn-lt"/>
              </a:rPr>
              <a:t>´</a:t>
            </a:r>
            <a:r>
              <a:rPr lang="en-US" sz="2400" baseline="30000" dirty="0" smtClean="0">
                <a:latin typeface="+mn-lt"/>
              </a:rPr>
              <a:t>2 </a:t>
            </a:r>
            <a:r>
              <a:rPr lang="en-US" sz="2400" dirty="0" smtClean="0">
                <a:latin typeface="+mn-lt"/>
              </a:rPr>
              <a:t>= 0.15</a:t>
            </a:r>
            <a:endParaRPr lang="en-US" sz="2400" baseline="30000" dirty="0" smtClean="0">
              <a:latin typeface="+mn-lt"/>
            </a:endParaRPr>
          </a:p>
        </p:txBody>
      </p:sp>
      <p:sp>
        <p:nvSpPr>
          <p:cNvPr id="9" name="Rectangle 2"/>
          <p:cNvSpPr txBox="1">
            <a:spLocks noChangeArrowheads="1"/>
          </p:cNvSpPr>
          <p:nvPr/>
        </p:nvSpPr>
        <p:spPr bwMode="auto">
          <a:xfrm>
            <a:off x="0" y="66675"/>
            <a:ext cx="9144000" cy="10937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0" cap="none" spc="0" normalizeH="0" baseline="0" noProof="0" smtClean="0">
                <a:ln>
                  <a:noFill/>
                </a:ln>
                <a:solidFill>
                  <a:schemeClr val="tx2"/>
                </a:solidFill>
                <a:effectLst/>
                <a:uLnTx/>
                <a:uFillTx/>
                <a:latin typeface="+mj-lt"/>
                <a:ea typeface="+mj-ea"/>
                <a:cs typeface="+mj-cs"/>
              </a:rPr>
              <a:t>Visualizing Uncertainty Reduction</a:t>
            </a:r>
            <a:endParaRPr kumimoji="0" lang="en-US" sz="4000" b="1" i="0" u="none" strike="noStrike" kern="0" cap="none" spc="0" normalizeH="0" baseline="0" noProof="0" dirty="0" smtClean="0">
              <a:ln>
                <a:noFill/>
              </a:ln>
              <a:solidFill>
                <a:schemeClr val="tx2"/>
              </a:solidFill>
              <a:effectLst/>
              <a:uLnTx/>
              <a:uFillTx/>
              <a:latin typeface="+mj-lt"/>
              <a:ea typeface="+mj-ea"/>
              <a:cs typeface="+mj-cs"/>
            </a:endParaRPr>
          </a:p>
        </p:txBody>
      </p:sp>
      <p:sp>
        <p:nvSpPr>
          <p:cNvPr id="11" name="TextBox 10"/>
          <p:cNvSpPr txBox="1"/>
          <p:nvPr/>
        </p:nvSpPr>
        <p:spPr>
          <a:xfrm>
            <a:off x="5170015" y="3058138"/>
            <a:ext cx="1626569" cy="461665"/>
          </a:xfrm>
          <a:prstGeom prst="rect">
            <a:avLst/>
          </a:prstGeom>
          <a:noFill/>
        </p:spPr>
        <p:txBody>
          <a:bodyPr wrap="square" rtlCol="0">
            <a:spAutoFit/>
          </a:bodyPr>
          <a:lstStyle/>
          <a:p>
            <a:r>
              <a:rPr lang="en-US" sz="2400" i="1" dirty="0" smtClean="0">
                <a:latin typeface="+mn-lt"/>
              </a:rPr>
              <a:t>r</a:t>
            </a:r>
            <a:r>
              <a:rPr lang="en-US" sz="2400" dirty="0" smtClean="0">
                <a:latin typeface="+mn-lt"/>
              </a:rPr>
              <a:t>´</a:t>
            </a:r>
            <a:r>
              <a:rPr lang="en-US" sz="2400" baseline="30000" dirty="0" smtClean="0">
                <a:latin typeface="+mn-lt"/>
              </a:rPr>
              <a:t>2 </a:t>
            </a:r>
            <a:r>
              <a:rPr lang="en-US" sz="2400" dirty="0" smtClean="0">
                <a:latin typeface="+mn-lt"/>
              </a:rPr>
              <a:t>= 0.57</a:t>
            </a:r>
            <a:endParaRPr lang="en-US" sz="2400" baseline="30000" dirty="0" smtClean="0">
              <a:latin typeface="+mn-lt"/>
            </a:endParaRPr>
          </a:p>
        </p:txBody>
      </p:sp>
      <p:sp>
        <p:nvSpPr>
          <p:cNvPr id="13" name="TextBox 12"/>
          <p:cNvSpPr txBox="1"/>
          <p:nvPr/>
        </p:nvSpPr>
        <p:spPr>
          <a:xfrm>
            <a:off x="5634039" y="3795118"/>
            <a:ext cx="1626569" cy="461665"/>
          </a:xfrm>
          <a:prstGeom prst="rect">
            <a:avLst/>
          </a:prstGeom>
          <a:noFill/>
        </p:spPr>
        <p:txBody>
          <a:bodyPr wrap="square" rtlCol="0">
            <a:spAutoFit/>
          </a:bodyPr>
          <a:lstStyle/>
          <a:p>
            <a:r>
              <a:rPr lang="en-US" sz="2400" i="1" dirty="0" smtClean="0">
                <a:latin typeface="+mn-lt"/>
              </a:rPr>
              <a:t>r</a:t>
            </a:r>
            <a:r>
              <a:rPr lang="en-US" sz="2400" dirty="0" smtClean="0">
                <a:latin typeface="+mn-lt"/>
              </a:rPr>
              <a:t>´</a:t>
            </a:r>
            <a:r>
              <a:rPr lang="en-US" sz="2400" baseline="30000" dirty="0" smtClean="0">
                <a:latin typeface="+mn-lt"/>
              </a:rPr>
              <a:t>2 </a:t>
            </a:r>
            <a:r>
              <a:rPr lang="en-US" sz="2400" dirty="0" smtClean="0">
                <a:latin typeface="+mn-lt"/>
              </a:rPr>
              <a:t>= 0.78</a:t>
            </a:r>
            <a:endParaRPr lang="en-US" sz="2400" baseline="30000" dirty="0" smtClean="0">
              <a:latin typeface="+mn-lt"/>
            </a:endParaRPr>
          </a:p>
        </p:txBody>
      </p:sp>
      <p:sp>
        <p:nvSpPr>
          <p:cNvPr id="14" name="TextBox 13"/>
          <p:cNvSpPr txBox="1"/>
          <p:nvPr/>
        </p:nvSpPr>
        <p:spPr>
          <a:xfrm>
            <a:off x="5920643" y="4654928"/>
            <a:ext cx="1626569" cy="461665"/>
          </a:xfrm>
          <a:prstGeom prst="rect">
            <a:avLst/>
          </a:prstGeom>
          <a:noFill/>
        </p:spPr>
        <p:txBody>
          <a:bodyPr wrap="square" rtlCol="0">
            <a:spAutoFit/>
          </a:bodyPr>
          <a:lstStyle/>
          <a:p>
            <a:r>
              <a:rPr lang="en-US" sz="2400" i="1" dirty="0" smtClean="0">
                <a:latin typeface="+mn-lt"/>
              </a:rPr>
              <a:t>r</a:t>
            </a:r>
            <a:r>
              <a:rPr lang="en-US" sz="2400" dirty="0" smtClean="0">
                <a:latin typeface="+mn-lt"/>
              </a:rPr>
              <a:t>´</a:t>
            </a:r>
            <a:r>
              <a:rPr lang="en-US" sz="2400" baseline="30000" dirty="0" smtClean="0">
                <a:latin typeface="+mn-lt"/>
              </a:rPr>
              <a:t>2 </a:t>
            </a:r>
            <a:r>
              <a:rPr lang="en-US" sz="2400" dirty="0" smtClean="0">
                <a:latin typeface="+mn-lt"/>
              </a:rPr>
              <a:t>= 0.94</a:t>
            </a:r>
            <a:endParaRPr lang="en-US" sz="2400" baseline="30000" dirty="0" smtClean="0">
              <a:latin typeface="+mn-lt"/>
            </a:endParaRPr>
          </a:p>
        </p:txBody>
      </p:sp>
      <p:sp>
        <p:nvSpPr>
          <p:cNvPr id="15" name="TextBox 14"/>
          <p:cNvSpPr txBox="1"/>
          <p:nvPr/>
        </p:nvSpPr>
        <p:spPr>
          <a:xfrm>
            <a:off x="2440467" y="1747957"/>
            <a:ext cx="1626569" cy="461665"/>
          </a:xfrm>
          <a:prstGeom prst="rect">
            <a:avLst/>
          </a:prstGeom>
          <a:noFill/>
        </p:spPr>
        <p:txBody>
          <a:bodyPr wrap="square" rtlCol="0">
            <a:spAutoFit/>
          </a:bodyPr>
          <a:lstStyle/>
          <a:p>
            <a:r>
              <a:rPr lang="en-US" sz="2400" i="1" dirty="0" smtClean="0">
                <a:latin typeface="+mn-lt"/>
              </a:rPr>
              <a:t>r</a:t>
            </a:r>
            <a:r>
              <a:rPr lang="en-US" sz="2400" dirty="0" smtClean="0">
                <a:latin typeface="+mn-lt"/>
              </a:rPr>
              <a:t>´</a:t>
            </a:r>
            <a:r>
              <a:rPr lang="en-US" sz="2400" baseline="30000" dirty="0" smtClean="0">
                <a:latin typeface="+mn-lt"/>
              </a:rPr>
              <a:t>2 </a:t>
            </a:r>
            <a:r>
              <a:rPr lang="en-US" sz="2400" dirty="0" smtClean="0">
                <a:latin typeface="+mn-lt"/>
              </a:rPr>
              <a:t>≈ 0</a:t>
            </a:r>
            <a:endParaRPr lang="en-US" sz="2400" baseline="30000" dirty="0" smtClean="0">
              <a:latin typeface="+mn-lt"/>
            </a:endParaRPr>
          </a:p>
        </p:txBody>
      </p:sp>
    </p:spTree>
    <p:extLst>
      <p:ext uri="{BB962C8B-B14F-4D97-AF65-F5344CB8AC3E}">
        <p14:creationId xmlns:p14="http://schemas.microsoft.com/office/powerpoint/2010/main" val="11810396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2" cstate="print"/>
          <a:srcRect/>
          <a:stretch>
            <a:fillRect/>
          </a:stretch>
        </p:blipFill>
        <p:spPr bwMode="auto">
          <a:xfrm>
            <a:off x="80963" y="304800"/>
            <a:ext cx="8982075" cy="6248400"/>
          </a:xfrm>
          <a:prstGeom prst="rect">
            <a:avLst/>
          </a:prstGeom>
          <a:noFill/>
          <a:ln w="9525">
            <a:noFill/>
            <a:miter lim="800000"/>
            <a:headEnd/>
            <a:tailEnd/>
          </a:ln>
          <a:effectLst/>
        </p:spPr>
      </p:pic>
      <p:pic>
        <p:nvPicPr>
          <p:cNvPr id="76" name="Picture 75"/>
          <p:cNvPicPr>
            <a:picLocks noChangeAspect="1" noChangeArrowheads="1"/>
          </p:cNvPicPr>
          <p:nvPr/>
        </p:nvPicPr>
        <p:blipFill>
          <a:blip r:embed="rId3" cstate="print"/>
          <a:srcRect l="10093" t="12475" r="15946"/>
          <a:stretch>
            <a:fillRect/>
          </a:stretch>
        </p:blipFill>
        <p:spPr bwMode="auto">
          <a:xfrm>
            <a:off x="2979174" y="1312607"/>
            <a:ext cx="2050026" cy="1633999"/>
          </a:xfrm>
          <a:prstGeom prst="rect">
            <a:avLst/>
          </a:prstGeom>
          <a:noFill/>
          <a:ln w="9525">
            <a:noFill/>
            <a:miter lim="800000"/>
            <a:headEnd/>
            <a:tailEnd/>
          </a:ln>
          <a:effectLst/>
        </p:spPr>
      </p:pic>
      <p:cxnSp>
        <p:nvCxnSpPr>
          <p:cNvPr id="77" name="Straight Connector 76"/>
          <p:cNvCxnSpPr/>
          <p:nvPr/>
        </p:nvCxnSpPr>
        <p:spPr>
          <a:xfrm rot="5400000">
            <a:off x="1054919" y="3079027"/>
            <a:ext cx="3810142"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39</a:t>
            </a:fld>
            <a:endParaRPr lang="en-US" dirty="0"/>
          </a:p>
        </p:txBody>
      </p:sp>
      <p:sp>
        <p:nvSpPr>
          <p:cNvPr id="6" name="Oval 5"/>
          <p:cNvSpPr/>
          <p:nvPr/>
        </p:nvSpPr>
        <p:spPr>
          <a:xfrm>
            <a:off x="8136731" y="120902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045994" y="267933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Oval 7"/>
          <p:cNvSpPr/>
          <p:nvPr/>
        </p:nvSpPr>
        <p:spPr>
          <a:xfrm>
            <a:off x="5641181" y="29520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207794" y="32590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131594" y="33101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874419" y="350021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12507" y="3543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955382" y="343614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693445" y="363378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707733" y="36216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636296" y="367902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736308" y="360239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12496" y="36218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650583" y="36671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593433" y="370760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550570" y="37433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60095" y="37337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26758" y="376236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060033" y="40814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31458" y="41052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945483" y="55554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2221708" y="536733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2621757" y="509110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502945" y="37742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483895" y="3790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421983" y="38290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402933" y="384571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369595" y="38647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312445" y="39004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307683" y="39028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260058" y="39385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236245" y="39576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12433" y="39743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64808" y="401002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993358" y="41290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964783" y="41481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21920" y="417670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893345" y="419575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860008" y="42195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826670" y="423861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807620" y="425290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783808" y="42719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736183" y="430291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3717133" y="431958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683795" y="434101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626646" y="438387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3593308" y="440768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564733" y="443150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483771" y="447912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412331" y="45267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355181" y="456723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317081" y="459580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240881" y="464581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169443" y="46982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093243" y="47529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059906" y="47815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997993" y="482202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926556" y="48672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855119" y="49268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793207" y="49720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2721770" y="501966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574133" y="51244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2512220" y="516492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2464595" y="519826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421733" y="522922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374108" y="526255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316958" y="530303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150270" y="54149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2"/>
          <p:cNvSpPr txBox="1">
            <a:spLocks noChangeArrowheads="1"/>
          </p:cNvSpPr>
          <p:nvPr/>
        </p:nvSpPr>
        <p:spPr bwMode="auto">
          <a:xfrm>
            <a:off x="0" y="-19053"/>
            <a:ext cx="9144000" cy="10937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600" b="1" kern="0" dirty="0" smtClean="0">
                <a:solidFill>
                  <a:schemeClr val="tx2"/>
                </a:solidFill>
                <a:latin typeface="+mj-lt"/>
                <a:ea typeface="+mj-ea"/>
                <a:cs typeface="+mj-cs"/>
              </a:rPr>
              <a:t>The Common View: </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sz="3600" b="1" kern="0" dirty="0" smtClean="0">
                <a:solidFill>
                  <a:schemeClr val="tx2"/>
                </a:solidFill>
                <a:latin typeface="+mj-lt"/>
                <a:ea typeface="+mj-ea"/>
                <a:cs typeface="+mj-cs"/>
              </a:rPr>
              <a:t>The Measurement </a:t>
            </a:r>
            <a:r>
              <a:rPr lang="en-US" sz="3600" b="1" i="1" kern="0" dirty="0" smtClean="0">
                <a:solidFill>
                  <a:schemeClr val="tx2"/>
                </a:solidFill>
                <a:latin typeface="+mj-lt"/>
                <a:ea typeface="+mj-ea"/>
                <a:cs typeface="+mj-cs"/>
              </a:rPr>
              <a:t>Is</a:t>
            </a:r>
            <a:r>
              <a:rPr lang="en-US" sz="3600" b="1" kern="0" dirty="0" smtClean="0">
                <a:solidFill>
                  <a:schemeClr val="tx2"/>
                </a:solidFill>
                <a:latin typeface="+mj-lt"/>
                <a:ea typeface="+mj-ea"/>
                <a:cs typeface="+mj-cs"/>
              </a:rPr>
              <a:t> the Measurand</a:t>
            </a:r>
            <a:endParaRPr kumimoji="0" lang="en-US" sz="3600" b="1" i="0" u="none" strike="noStrike" kern="0" cap="none" spc="0" normalizeH="0" baseline="0" noProof="0" dirty="0" smtClean="0">
              <a:ln>
                <a:noFill/>
              </a:ln>
              <a:solidFill>
                <a:schemeClr val="tx2"/>
              </a:solidFill>
              <a:effectLst/>
              <a:uLnTx/>
              <a:uFillTx/>
              <a:latin typeface="+mj-lt"/>
              <a:ea typeface="+mj-ea"/>
              <a:cs typeface="+mj-cs"/>
            </a:endParaRPr>
          </a:p>
        </p:txBody>
      </p:sp>
      <p:sp>
        <p:nvSpPr>
          <p:cNvPr id="75" name="Rectangle 74"/>
          <p:cNvSpPr/>
          <p:nvPr/>
        </p:nvSpPr>
        <p:spPr>
          <a:xfrm rot="19526748">
            <a:off x="1772716" y="5207268"/>
            <a:ext cx="1326840" cy="185738"/>
          </a:xfrm>
          <a:prstGeom prst="rect">
            <a:avLst/>
          </a:prstGeom>
          <a:solidFill>
            <a:srgbClr val="FF0000">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78" name="TextBox 77"/>
          <p:cNvSpPr txBox="1"/>
          <p:nvPr/>
        </p:nvSpPr>
        <p:spPr>
          <a:xfrm>
            <a:off x="1995488" y="5289447"/>
            <a:ext cx="5872160" cy="461665"/>
          </a:xfrm>
          <a:prstGeom prst="rect">
            <a:avLst/>
          </a:prstGeom>
          <a:noFill/>
        </p:spPr>
        <p:txBody>
          <a:bodyPr wrap="square" rtlCol="0">
            <a:spAutoFit/>
          </a:bodyPr>
          <a:lstStyle/>
          <a:p>
            <a:r>
              <a:rPr lang="en-US" sz="2400" b="1" dirty="0" smtClean="0">
                <a:solidFill>
                  <a:srgbClr val="FF0000"/>
                </a:solidFill>
                <a:latin typeface="+mn-lt"/>
              </a:rPr>
              <a:t>Oops! Activity &lt; 0 is meaningless.</a:t>
            </a:r>
          </a:p>
        </p:txBody>
      </p:sp>
      <p:sp>
        <p:nvSpPr>
          <p:cNvPr id="79" name="Rectangle 78"/>
          <p:cNvSpPr/>
          <p:nvPr/>
        </p:nvSpPr>
        <p:spPr>
          <a:xfrm rot="19506459">
            <a:off x="2798659" y="4237348"/>
            <a:ext cx="2060008" cy="185738"/>
          </a:xfrm>
          <a:prstGeom prst="rect">
            <a:avLst/>
          </a:prstGeom>
          <a:solidFill>
            <a:srgbClr val="FF0000">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80" name="TextBox 79"/>
          <p:cNvSpPr txBox="1"/>
          <p:nvPr/>
        </p:nvSpPr>
        <p:spPr>
          <a:xfrm>
            <a:off x="5514983" y="3257540"/>
            <a:ext cx="2871784" cy="1569660"/>
          </a:xfrm>
          <a:prstGeom prst="rect">
            <a:avLst/>
          </a:prstGeom>
          <a:noFill/>
        </p:spPr>
        <p:txBody>
          <a:bodyPr wrap="square" rtlCol="0">
            <a:spAutoFit/>
          </a:bodyPr>
          <a:lstStyle/>
          <a:p>
            <a:r>
              <a:rPr lang="en-US" sz="2400" b="1" dirty="0" smtClean="0">
                <a:solidFill>
                  <a:srgbClr val="FF0000"/>
                </a:solidFill>
                <a:latin typeface="+mn-lt"/>
              </a:rPr>
              <a:t>Oh, no! Results are</a:t>
            </a:r>
          </a:p>
          <a:p>
            <a:r>
              <a:rPr lang="en-US" sz="2400" b="1" dirty="0" smtClean="0">
                <a:solidFill>
                  <a:srgbClr val="FF0000"/>
                </a:solidFill>
                <a:latin typeface="+mn-lt"/>
              </a:rPr>
              <a:t>below some level</a:t>
            </a:r>
          </a:p>
          <a:p>
            <a:r>
              <a:rPr lang="en-US" sz="2400" b="1" i="1" dirty="0" smtClean="0">
                <a:solidFill>
                  <a:srgbClr val="FF0000"/>
                </a:solidFill>
                <a:latin typeface="+mn-lt"/>
              </a:rPr>
              <a:t>(DL, DT, LOD</a:t>
            </a:r>
            <a:r>
              <a:rPr lang="en-US" sz="2400" b="1" dirty="0" smtClean="0">
                <a:solidFill>
                  <a:srgbClr val="FF0000"/>
                </a:solidFill>
                <a:latin typeface="+mn-lt"/>
              </a:rPr>
              <a:t>, etc.).</a:t>
            </a:r>
          </a:p>
          <a:p>
            <a:r>
              <a:rPr lang="en-US" sz="2400" b="1" dirty="0" smtClean="0">
                <a:solidFill>
                  <a:srgbClr val="FF0000"/>
                </a:solidFill>
                <a:latin typeface="+mn-lt"/>
              </a:rPr>
              <a:t>Might not be real!</a:t>
            </a:r>
          </a:p>
        </p:txBody>
      </p:sp>
      <p:cxnSp>
        <p:nvCxnSpPr>
          <p:cNvPr id="82" name="Straight Connector 81"/>
          <p:cNvCxnSpPr>
            <a:stCxn id="79" idx="3"/>
          </p:cNvCxnSpPr>
          <p:nvPr/>
        </p:nvCxnSpPr>
        <p:spPr>
          <a:xfrm flipH="1">
            <a:off x="4672013" y="3741017"/>
            <a:ext cx="1488" cy="1173883"/>
          </a:xfrm>
          <a:prstGeom prst="line">
            <a:avLst/>
          </a:prstGeom>
          <a:ln w="254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pic>
        <p:nvPicPr>
          <p:cNvPr id="81" name="Picture 80" descr="Pointy-Hair.jpg"/>
          <p:cNvPicPr>
            <a:picLocks noChangeAspect="1"/>
          </p:cNvPicPr>
          <p:nvPr/>
        </p:nvPicPr>
        <p:blipFill>
          <a:blip r:embed="rId4" cstate="print"/>
          <a:stretch>
            <a:fillRect/>
          </a:stretch>
        </p:blipFill>
        <p:spPr>
          <a:xfrm>
            <a:off x="1795462" y="3800475"/>
            <a:ext cx="990601" cy="1031034"/>
          </a:xfrm>
          <a:prstGeom prst="rect">
            <a:avLst/>
          </a:prstGeom>
        </p:spPr>
      </p:pic>
      <p:pic>
        <p:nvPicPr>
          <p:cNvPr id="83" name="Picture 82" descr="Pointy-Hair.jpg"/>
          <p:cNvPicPr>
            <a:picLocks noChangeAspect="1"/>
          </p:cNvPicPr>
          <p:nvPr/>
        </p:nvPicPr>
        <p:blipFill>
          <a:blip r:embed="rId4" cstate="print"/>
          <a:stretch>
            <a:fillRect/>
          </a:stretch>
        </p:blipFill>
        <p:spPr>
          <a:xfrm rot="19432002">
            <a:off x="1781175" y="3771900"/>
            <a:ext cx="990601" cy="1031034"/>
          </a:xfrm>
          <a:prstGeom prst="rect">
            <a:avLst/>
          </a:prstGeom>
        </p:spPr>
      </p:pic>
      <p:sp>
        <p:nvSpPr>
          <p:cNvPr id="84" name="TextBox 83"/>
          <p:cNvSpPr txBox="1"/>
          <p:nvPr/>
        </p:nvSpPr>
        <p:spPr>
          <a:xfrm rot="19545130">
            <a:off x="2328866" y="4572000"/>
            <a:ext cx="671509" cy="461665"/>
          </a:xfrm>
          <a:prstGeom prst="rect">
            <a:avLst/>
          </a:prstGeom>
          <a:noFill/>
        </p:spPr>
        <p:txBody>
          <a:bodyPr wrap="square" rtlCol="0">
            <a:spAutoFit/>
          </a:bodyPr>
          <a:lstStyle/>
          <a:p>
            <a:r>
              <a:rPr lang="en-US" sz="2400" b="1" dirty="0" smtClean="0">
                <a:solidFill>
                  <a:srgbClr val="FF0000"/>
                </a:solidFill>
                <a:latin typeface="+mn-lt"/>
              </a:rPr>
              <a:t>Tilt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8" presetClass="emph" presetSubtype="0" fill="hold" nodeType="clickEffect">
                                  <p:stCondLst>
                                    <p:cond delay="0"/>
                                  </p:stCondLst>
                                  <p:childTnLst>
                                    <p:animRot by="43200000">
                                      <p:cBhvr>
                                        <p:cTn id="28" dur="2000" fill="hold"/>
                                        <p:tgtEl>
                                          <p:spTgt spid="81"/>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81"/>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8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8" grpId="0"/>
      <p:bldP spid="79" grpId="0" animBg="1"/>
      <p:bldP spid="80" grpId="0"/>
      <p:bldP spid="8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2" cstate="print"/>
          <a:srcRect/>
          <a:stretch>
            <a:fillRect/>
          </a:stretch>
        </p:blipFill>
        <p:spPr bwMode="auto">
          <a:xfrm>
            <a:off x="80963" y="304800"/>
            <a:ext cx="8982075" cy="6248400"/>
          </a:xfrm>
          <a:prstGeom prst="rect">
            <a:avLst/>
          </a:prstGeom>
          <a:noFill/>
          <a:ln w="9525">
            <a:noFill/>
            <a:miter lim="800000"/>
            <a:headEnd/>
            <a:tailEnd/>
          </a:ln>
          <a:effectLst/>
        </p:spPr>
      </p:pic>
      <p:pic>
        <p:nvPicPr>
          <p:cNvPr id="76" name="Picture 75"/>
          <p:cNvPicPr>
            <a:picLocks noChangeAspect="1" noChangeArrowheads="1"/>
          </p:cNvPicPr>
          <p:nvPr/>
        </p:nvPicPr>
        <p:blipFill>
          <a:blip r:embed="rId3" cstate="print"/>
          <a:srcRect l="10093" t="12475" r="15946"/>
          <a:stretch>
            <a:fillRect/>
          </a:stretch>
        </p:blipFill>
        <p:spPr bwMode="auto">
          <a:xfrm>
            <a:off x="2979174" y="1312607"/>
            <a:ext cx="2050026" cy="1633999"/>
          </a:xfrm>
          <a:prstGeom prst="rect">
            <a:avLst/>
          </a:prstGeom>
          <a:noFill/>
          <a:ln w="9525">
            <a:noFill/>
            <a:miter lim="800000"/>
            <a:headEnd/>
            <a:tailEnd/>
          </a:ln>
          <a:effectLst/>
        </p:spPr>
      </p:pic>
      <p:cxnSp>
        <p:nvCxnSpPr>
          <p:cNvPr id="77" name="Straight Connector 76"/>
          <p:cNvCxnSpPr/>
          <p:nvPr/>
        </p:nvCxnSpPr>
        <p:spPr>
          <a:xfrm rot="5400000">
            <a:off x="1054919" y="3079027"/>
            <a:ext cx="3810142"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40</a:t>
            </a:fld>
            <a:endParaRPr lang="en-US" dirty="0"/>
          </a:p>
        </p:txBody>
      </p:sp>
      <p:sp>
        <p:nvSpPr>
          <p:cNvPr id="6" name="Oval 5"/>
          <p:cNvSpPr/>
          <p:nvPr/>
        </p:nvSpPr>
        <p:spPr>
          <a:xfrm>
            <a:off x="8136731" y="120902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045994" y="267933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Oval 7"/>
          <p:cNvSpPr/>
          <p:nvPr/>
        </p:nvSpPr>
        <p:spPr>
          <a:xfrm>
            <a:off x="5641181" y="29520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207794" y="32590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131594" y="33101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874419" y="350021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12507" y="3543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955382" y="343614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693445" y="363378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707733" y="36216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636296" y="367902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736308" y="360239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12496" y="36218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650583" y="36671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593433" y="370760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550570" y="37433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60095" y="37337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26758" y="376236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060033" y="40814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31458" y="41052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945483" y="55554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2221708" y="536733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2621757" y="509110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502945" y="37742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483895" y="3790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421983" y="38290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402933" y="384571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369595" y="38647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312445" y="39004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307683" y="39028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260058" y="39385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236245" y="39576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12433" y="39743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64808" y="401002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993358" y="41290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964783" y="41481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21920" y="417670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893345" y="419575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860008" y="42195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826670" y="423861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807620" y="425290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783808" y="42719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736183" y="430291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3717133" y="431958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683795" y="434101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626646" y="438387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3593308" y="440768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564733" y="443150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483771" y="447912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412331" y="45267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355181" y="456723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317081" y="459580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240881" y="464581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169443" y="46982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093243" y="47529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059906" y="47815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997993" y="482202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926556" y="48672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855119" y="49268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793207" y="49720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2721770" y="501966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574133" y="51244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2512220" y="516492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2464595" y="519826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421733" y="522922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374108" y="526255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316958" y="530303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150270" y="54149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txBox="1">
            <a:spLocks noChangeArrowheads="1"/>
          </p:cNvSpPr>
          <p:nvPr/>
        </p:nvSpPr>
        <p:spPr bwMode="auto">
          <a:xfrm>
            <a:off x="0" y="-19053"/>
            <a:ext cx="9144000" cy="10937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600" b="1" kern="0" dirty="0" smtClean="0">
                <a:solidFill>
                  <a:schemeClr val="tx2"/>
                </a:solidFill>
                <a:latin typeface="+mj-lt"/>
                <a:ea typeface="+mj-ea"/>
                <a:cs typeface="+mj-cs"/>
              </a:rPr>
              <a:t>The Bayesian View: The Measurement </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sz="3600" b="1" u="sng" kern="0" dirty="0" smtClean="0">
                <a:solidFill>
                  <a:schemeClr val="tx2"/>
                </a:solidFill>
                <a:latin typeface="+mj-lt"/>
                <a:ea typeface="+mj-ea"/>
                <a:cs typeface="+mj-cs"/>
              </a:rPr>
              <a:t>and</a:t>
            </a:r>
            <a:r>
              <a:rPr lang="en-US" sz="3600" b="1" kern="0" dirty="0" smtClean="0">
                <a:solidFill>
                  <a:schemeClr val="tx2"/>
                </a:solidFill>
                <a:latin typeface="+mj-lt"/>
                <a:ea typeface="+mj-ea"/>
                <a:cs typeface="+mj-cs"/>
              </a:rPr>
              <a:t> the Prior Give the Measurand</a:t>
            </a:r>
            <a:endParaRPr kumimoji="0" lang="en-US" sz="3600" b="1" i="0" u="none" strike="noStrike" kern="0" cap="none" spc="0" normalizeH="0" baseline="0" noProof="0" dirty="0" smtClean="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2" cstate="print"/>
          <a:srcRect/>
          <a:stretch>
            <a:fillRect/>
          </a:stretch>
        </p:blipFill>
        <p:spPr bwMode="auto">
          <a:xfrm>
            <a:off x="80963" y="304800"/>
            <a:ext cx="8982075" cy="6248400"/>
          </a:xfrm>
          <a:prstGeom prst="rect">
            <a:avLst/>
          </a:prstGeom>
          <a:noFill/>
          <a:ln w="9525">
            <a:noFill/>
            <a:miter lim="800000"/>
            <a:headEnd/>
            <a:tailEnd/>
          </a:ln>
          <a:effectLst/>
        </p:spPr>
      </p:pic>
      <p:pic>
        <p:nvPicPr>
          <p:cNvPr id="77" name="Picture 76"/>
          <p:cNvPicPr>
            <a:picLocks noChangeAspect="1" noChangeArrowheads="1"/>
          </p:cNvPicPr>
          <p:nvPr/>
        </p:nvPicPr>
        <p:blipFill>
          <a:blip r:embed="rId3" cstate="print"/>
          <a:srcRect l="10093" t="12475" r="15946"/>
          <a:stretch>
            <a:fillRect/>
          </a:stretch>
        </p:blipFill>
        <p:spPr bwMode="auto">
          <a:xfrm>
            <a:off x="2979174" y="1312607"/>
            <a:ext cx="2050026" cy="1633999"/>
          </a:xfrm>
          <a:prstGeom prst="rect">
            <a:avLst/>
          </a:prstGeom>
          <a:noFill/>
          <a:ln w="9525">
            <a:noFill/>
            <a:miter lim="800000"/>
            <a:headEnd/>
            <a:tailEnd/>
          </a:ln>
          <a:effectLst/>
        </p:spPr>
      </p:pic>
      <p:cxnSp>
        <p:nvCxnSpPr>
          <p:cNvPr id="78" name="Straight Connector 77"/>
          <p:cNvCxnSpPr/>
          <p:nvPr/>
        </p:nvCxnSpPr>
        <p:spPr>
          <a:xfrm rot="5400000">
            <a:off x="1054919" y="3079027"/>
            <a:ext cx="3810142"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41</a:t>
            </a:fld>
            <a:endParaRPr lang="en-US" dirty="0"/>
          </a:p>
        </p:txBody>
      </p:sp>
      <p:sp>
        <p:nvSpPr>
          <p:cNvPr id="6" name="Oval 5"/>
          <p:cNvSpPr/>
          <p:nvPr/>
        </p:nvSpPr>
        <p:spPr>
          <a:xfrm>
            <a:off x="8136731" y="120902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045994" y="267933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Oval 7"/>
          <p:cNvSpPr/>
          <p:nvPr/>
        </p:nvSpPr>
        <p:spPr>
          <a:xfrm>
            <a:off x="5641181" y="29520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207794" y="32590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131594" y="33101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874419" y="350021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12507" y="3543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955382" y="343614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693445" y="363378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707733" y="36216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636296" y="367902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736308" y="360239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12496" y="36218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650583" y="36671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593433" y="370760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550570" y="37433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60095" y="37337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26758" y="376236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060033" y="40814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31458" y="41052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945483" y="48315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2221708" y="536733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2621757" y="509110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502945" y="37742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483895" y="3790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421983" y="38290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402933" y="384571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369595" y="38647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312445" y="39004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307683" y="39028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260058" y="39385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236245" y="39576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12433" y="39743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64808" y="401002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993358" y="41290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964783" y="41481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21920" y="417670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893345" y="419575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860008" y="42195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826670" y="423861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807620" y="425290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783808" y="42719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736183" y="430291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3717133" y="431958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683795" y="434101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626646" y="438387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3593308" y="440768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564733" y="443150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483771" y="447912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412331" y="45267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355181" y="456723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317081" y="459580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240881" y="464581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169443" y="46982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093243" y="47529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059906" y="47815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997993" y="482202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926556" y="48672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855119" y="49268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793207" y="49720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2721770" y="501966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574133" y="51244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2512220" y="516492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2464595" y="519826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421733" y="522922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374108" y="526255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316958" y="530303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150270" y="54149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2"/>
          <p:cNvSpPr txBox="1">
            <a:spLocks noChangeArrowheads="1"/>
          </p:cNvSpPr>
          <p:nvPr/>
        </p:nvSpPr>
        <p:spPr bwMode="auto">
          <a:xfrm>
            <a:off x="0" y="-19053"/>
            <a:ext cx="9144000" cy="10937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600" b="1" kern="0" dirty="0" smtClean="0">
                <a:solidFill>
                  <a:schemeClr val="tx2"/>
                </a:solidFill>
                <a:latin typeface="+mj-lt"/>
                <a:ea typeface="+mj-ea"/>
                <a:cs typeface="+mj-cs"/>
              </a:rPr>
              <a:t>The Bayesian View: The Measurement </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sz="3600" b="1" u="sng" kern="0" dirty="0" smtClean="0">
                <a:solidFill>
                  <a:schemeClr val="tx2"/>
                </a:solidFill>
                <a:latin typeface="+mj-lt"/>
                <a:ea typeface="+mj-ea"/>
                <a:cs typeface="+mj-cs"/>
              </a:rPr>
              <a:t>and</a:t>
            </a:r>
            <a:r>
              <a:rPr lang="en-US" sz="3600" b="1" kern="0" dirty="0" smtClean="0">
                <a:solidFill>
                  <a:schemeClr val="tx2"/>
                </a:solidFill>
                <a:latin typeface="+mj-lt"/>
                <a:ea typeface="+mj-ea"/>
                <a:cs typeface="+mj-cs"/>
              </a:rPr>
              <a:t> the Prior Give the Measurand</a:t>
            </a:r>
            <a:endParaRPr kumimoji="0" lang="en-US" sz="3600" b="1" i="0" u="none" strike="noStrike" kern="0" cap="none" spc="0" normalizeH="0" baseline="0" noProof="0" dirty="0" smtClean="0">
              <a:ln>
                <a:noFill/>
              </a:ln>
              <a:solidFill>
                <a:schemeClr val="tx2"/>
              </a:solidFill>
              <a:effectLst/>
              <a:uLnTx/>
              <a:uFillTx/>
              <a:latin typeface="+mj-lt"/>
              <a:ea typeface="+mj-ea"/>
              <a:cs typeface="+mj-cs"/>
            </a:endParaRPr>
          </a:p>
        </p:txBody>
      </p:sp>
    </p:spTree>
    <p:extLst>
      <p:ext uri="{BB962C8B-B14F-4D97-AF65-F5344CB8AC3E}">
        <p14:creationId xmlns:p14="http://schemas.microsoft.com/office/powerpoint/2010/main" val="208848239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2" cstate="print"/>
          <a:srcRect/>
          <a:stretch>
            <a:fillRect/>
          </a:stretch>
        </p:blipFill>
        <p:spPr bwMode="auto">
          <a:xfrm>
            <a:off x="80963" y="304800"/>
            <a:ext cx="8982075" cy="6248400"/>
          </a:xfrm>
          <a:prstGeom prst="rect">
            <a:avLst/>
          </a:prstGeom>
          <a:noFill/>
          <a:ln w="9525">
            <a:noFill/>
            <a:miter lim="800000"/>
            <a:headEnd/>
            <a:tailEnd/>
          </a:ln>
          <a:effectLst/>
        </p:spPr>
      </p:pic>
      <p:pic>
        <p:nvPicPr>
          <p:cNvPr id="76" name="Picture 75"/>
          <p:cNvPicPr>
            <a:picLocks noChangeAspect="1" noChangeArrowheads="1"/>
          </p:cNvPicPr>
          <p:nvPr/>
        </p:nvPicPr>
        <p:blipFill>
          <a:blip r:embed="rId3" cstate="print"/>
          <a:srcRect l="10093" t="12475" r="15946"/>
          <a:stretch>
            <a:fillRect/>
          </a:stretch>
        </p:blipFill>
        <p:spPr bwMode="auto">
          <a:xfrm>
            <a:off x="2979174" y="1312607"/>
            <a:ext cx="2050026" cy="1633999"/>
          </a:xfrm>
          <a:prstGeom prst="rect">
            <a:avLst/>
          </a:prstGeom>
          <a:noFill/>
          <a:ln w="9525">
            <a:noFill/>
            <a:miter lim="800000"/>
            <a:headEnd/>
            <a:tailEnd/>
          </a:ln>
          <a:effectLst/>
        </p:spPr>
      </p:pic>
      <p:cxnSp>
        <p:nvCxnSpPr>
          <p:cNvPr id="77" name="Straight Connector 76"/>
          <p:cNvCxnSpPr/>
          <p:nvPr/>
        </p:nvCxnSpPr>
        <p:spPr>
          <a:xfrm rot="5400000">
            <a:off x="1054919" y="3079027"/>
            <a:ext cx="3810142"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42</a:t>
            </a:fld>
            <a:endParaRPr lang="en-US" dirty="0"/>
          </a:p>
        </p:txBody>
      </p:sp>
      <p:sp>
        <p:nvSpPr>
          <p:cNvPr id="6" name="Oval 5"/>
          <p:cNvSpPr/>
          <p:nvPr/>
        </p:nvSpPr>
        <p:spPr>
          <a:xfrm>
            <a:off x="8136731" y="120902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045994" y="267933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Oval 7"/>
          <p:cNvSpPr/>
          <p:nvPr/>
        </p:nvSpPr>
        <p:spPr>
          <a:xfrm>
            <a:off x="5641181" y="29520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207794" y="32590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131594" y="33101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874419" y="350021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12507" y="3543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955382" y="343614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693445" y="363378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707733" y="36216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636296" y="367902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736308" y="360239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12496" y="36218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650583" y="36671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593433" y="370760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550570" y="37433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60095" y="37337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26758" y="376236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060033" y="40814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31458" y="41052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945483" y="48315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150270" y="48267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2221708" y="536733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2621757" y="509110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502945" y="37742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483895" y="3790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421983" y="38290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402933" y="384571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369595" y="38647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312445" y="39004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307683" y="39028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260058" y="39385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236245" y="39576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12433" y="39743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64808" y="401002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993358" y="41290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964783" y="41481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21920" y="417670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893345" y="419575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860008" y="42195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826670" y="423861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807620" y="425290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783808" y="42719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736183" y="430291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3717133" y="431958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683795" y="434101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626646" y="438387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3593308" y="440768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564733" y="443150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483771" y="447912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412331" y="45267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355181" y="456723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317081" y="459580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240881" y="464581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169443" y="46982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093243" y="47529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059906" y="47815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997993" y="482202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926556" y="48672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855119" y="49268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793207" y="49720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2721770" y="501966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574133" y="51244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2512220" y="516492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2464595" y="519826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421733" y="522922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374108" y="526255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316958" y="530303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5748144"/>
      </p:ext>
    </p:extLst>
  </p:cSld>
  <p:clrMapOvr>
    <a:masterClrMapping/>
  </p:clrMapOvr>
  <p:transition advTm="100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2" cstate="print"/>
          <a:srcRect/>
          <a:stretch>
            <a:fillRect/>
          </a:stretch>
        </p:blipFill>
        <p:spPr bwMode="auto">
          <a:xfrm>
            <a:off x="80963" y="304800"/>
            <a:ext cx="8982075" cy="6248400"/>
          </a:xfrm>
          <a:prstGeom prst="rect">
            <a:avLst/>
          </a:prstGeom>
          <a:noFill/>
          <a:ln w="9525">
            <a:noFill/>
            <a:miter lim="800000"/>
            <a:headEnd/>
            <a:tailEnd/>
          </a:ln>
          <a:effectLst/>
        </p:spPr>
      </p:pic>
      <p:pic>
        <p:nvPicPr>
          <p:cNvPr id="76" name="Picture 75"/>
          <p:cNvPicPr>
            <a:picLocks noChangeAspect="1" noChangeArrowheads="1"/>
          </p:cNvPicPr>
          <p:nvPr/>
        </p:nvPicPr>
        <p:blipFill>
          <a:blip r:embed="rId3" cstate="print"/>
          <a:srcRect l="10093" t="12475" r="15946"/>
          <a:stretch>
            <a:fillRect/>
          </a:stretch>
        </p:blipFill>
        <p:spPr bwMode="auto">
          <a:xfrm>
            <a:off x="2979174" y="1312607"/>
            <a:ext cx="2050026" cy="1633999"/>
          </a:xfrm>
          <a:prstGeom prst="rect">
            <a:avLst/>
          </a:prstGeom>
          <a:noFill/>
          <a:ln w="9525">
            <a:noFill/>
            <a:miter lim="800000"/>
            <a:headEnd/>
            <a:tailEnd/>
          </a:ln>
          <a:effectLst/>
        </p:spPr>
      </p:pic>
      <p:cxnSp>
        <p:nvCxnSpPr>
          <p:cNvPr id="77" name="Straight Connector 76"/>
          <p:cNvCxnSpPr/>
          <p:nvPr/>
        </p:nvCxnSpPr>
        <p:spPr>
          <a:xfrm rot="5400000">
            <a:off x="1054919" y="3079027"/>
            <a:ext cx="3810142"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43</a:t>
            </a:fld>
            <a:endParaRPr lang="en-US" dirty="0"/>
          </a:p>
        </p:txBody>
      </p:sp>
      <p:sp>
        <p:nvSpPr>
          <p:cNvPr id="6" name="Oval 5"/>
          <p:cNvSpPr/>
          <p:nvPr/>
        </p:nvSpPr>
        <p:spPr>
          <a:xfrm>
            <a:off x="8136731" y="120902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045994" y="267933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Oval 7"/>
          <p:cNvSpPr/>
          <p:nvPr/>
        </p:nvSpPr>
        <p:spPr>
          <a:xfrm>
            <a:off x="5641181" y="29520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207794" y="32590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131594" y="33101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874419" y="350021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12507" y="3543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955382" y="343614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693445" y="363378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707733" y="36216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636296" y="367902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736308" y="360239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12496" y="36218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650583" y="36671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593433" y="370760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550570" y="37433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60095" y="37337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26758" y="376236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060033" y="40814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31458" y="41052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945483" y="48315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150270" y="48267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2221708" y="48410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2621757" y="509110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502945" y="37742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483895" y="3790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421983" y="38290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402933" y="384571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369595" y="38647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312445" y="39004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307683" y="39028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260058" y="39385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236245" y="39576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12433" y="39743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64808" y="401002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993358" y="41290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964783" y="41481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21920" y="417670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893345" y="419575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860008" y="42195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826670" y="423861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807620" y="425290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783808" y="42719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736183" y="430291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3717133" y="431958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683795" y="434101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626646" y="438387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3593308" y="440768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564733" y="443150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483771" y="447912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412331" y="45267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355181" y="456723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317081" y="459580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240881" y="464581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169443" y="46982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093243" y="47529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059906" y="47815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997993" y="482202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926556" y="48672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855119" y="49268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793207" y="49720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2721770" y="501966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574133" y="51244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2512220" y="516492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2464595" y="519826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421733" y="522922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374108" y="526255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316958" y="530303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3402442"/>
      </p:ext>
    </p:extLst>
  </p:cSld>
  <p:clrMapOvr>
    <a:masterClrMapping/>
  </p:clrMapOvr>
  <p:transition advTm="1000"/>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2" cstate="print"/>
          <a:srcRect/>
          <a:stretch>
            <a:fillRect/>
          </a:stretch>
        </p:blipFill>
        <p:spPr bwMode="auto">
          <a:xfrm>
            <a:off x="80963" y="304800"/>
            <a:ext cx="8982075" cy="6248400"/>
          </a:xfrm>
          <a:prstGeom prst="rect">
            <a:avLst/>
          </a:prstGeom>
          <a:noFill/>
          <a:ln w="9525">
            <a:noFill/>
            <a:miter lim="800000"/>
            <a:headEnd/>
            <a:tailEnd/>
          </a:ln>
          <a:effectLst/>
        </p:spPr>
      </p:pic>
      <p:cxnSp>
        <p:nvCxnSpPr>
          <p:cNvPr id="77" name="Straight Connector 76"/>
          <p:cNvCxnSpPr/>
          <p:nvPr/>
        </p:nvCxnSpPr>
        <p:spPr>
          <a:xfrm rot="5400000">
            <a:off x="1054919" y="3079027"/>
            <a:ext cx="3810142"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44</a:t>
            </a:fld>
            <a:endParaRPr lang="en-US" dirty="0"/>
          </a:p>
        </p:txBody>
      </p:sp>
      <p:sp>
        <p:nvSpPr>
          <p:cNvPr id="6" name="Oval 5"/>
          <p:cNvSpPr/>
          <p:nvPr/>
        </p:nvSpPr>
        <p:spPr>
          <a:xfrm>
            <a:off x="8136731" y="120902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045994" y="267933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Oval 7"/>
          <p:cNvSpPr/>
          <p:nvPr/>
        </p:nvSpPr>
        <p:spPr>
          <a:xfrm>
            <a:off x="5641181" y="29520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207794" y="32590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131594" y="33101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874419" y="350021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12507" y="3543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955382" y="343614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693445" y="363378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707733" y="36216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636296" y="367902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736308" y="360239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12496" y="36218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650583" y="36671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593433" y="370760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550570" y="37433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60095" y="37337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26758" y="376236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060033" y="40814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31458" y="41052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945483" y="48315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150270" y="48267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2221708" y="48410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316958" y="484583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374108"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421733"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2621757" y="509110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502945" y="37742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483895" y="3790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421983" y="38290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402933" y="384571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369595" y="38647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312445" y="39004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307683" y="39028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260058" y="39385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236245" y="39576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12433" y="39743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64808" y="401002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993358" y="41290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964783" y="41481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21920" y="417670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893345" y="419575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860008" y="42195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826670" y="423861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807620" y="425290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783808" y="42719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736183" y="430291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3717133" y="431958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683795" y="434101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626646" y="438387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3593308" y="440768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564733" y="443150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483771" y="447912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412331" y="45267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355181" y="456723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317081" y="459580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240881" y="464581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169443" y="46982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093243" y="47529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059906" y="47815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997993" y="482202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926556" y="48672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855119" y="49268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793207" y="49720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2721770" y="501966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574133" y="51244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2512220" y="516492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2464595" y="519826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8" name="Picture 77"/>
          <p:cNvPicPr>
            <a:picLocks noChangeAspect="1" noChangeArrowheads="1"/>
          </p:cNvPicPr>
          <p:nvPr/>
        </p:nvPicPr>
        <p:blipFill>
          <a:blip r:embed="rId3" cstate="print"/>
          <a:srcRect l="10093" t="12475" r="15946"/>
          <a:stretch>
            <a:fillRect/>
          </a:stretch>
        </p:blipFill>
        <p:spPr bwMode="auto">
          <a:xfrm>
            <a:off x="2979174" y="1312607"/>
            <a:ext cx="2050026" cy="1633999"/>
          </a:xfrm>
          <a:prstGeom prst="rect">
            <a:avLst/>
          </a:prstGeom>
          <a:noFill/>
          <a:ln w="9525">
            <a:noFill/>
            <a:miter lim="800000"/>
            <a:headEnd/>
            <a:tailEnd/>
          </a:ln>
          <a:effectLst/>
        </p:spPr>
      </p:pic>
    </p:spTree>
    <p:extLst>
      <p:ext uri="{BB962C8B-B14F-4D97-AF65-F5344CB8AC3E}">
        <p14:creationId xmlns:p14="http://schemas.microsoft.com/office/powerpoint/2010/main" val="6220307"/>
      </p:ext>
    </p:extLst>
  </p:cSld>
  <p:clrMapOvr>
    <a:masterClrMapping/>
  </p:clrMapOvr>
  <p:transition advTm="1000"/>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2" cstate="print"/>
          <a:srcRect/>
          <a:stretch>
            <a:fillRect/>
          </a:stretch>
        </p:blipFill>
        <p:spPr bwMode="auto">
          <a:xfrm>
            <a:off x="80963" y="304800"/>
            <a:ext cx="8982075" cy="6248400"/>
          </a:xfrm>
          <a:prstGeom prst="rect">
            <a:avLst/>
          </a:prstGeom>
          <a:noFill/>
          <a:ln w="9525">
            <a:noFill/>
            <a:miter lim="800000"/>
            <a:headEnd/>
            <a:tailEnd/>
          </a:ln>
          <a:effectLst/>
        </p:spPr>
      </p:pic>
      <p:cxnSp>
        <p:nvCxnSpPr>
          <p:cNvPr id="77" name="Straight Connector 76"/>
          <p:cNvCxnSpPr/>
          <p:nvPr/>
        </p:nvCxnSpPr>
        <p:spPr>
          <a:xfrm rot="5400000">
            <a:off x="1054919" y="3079027"/>
            <a:ext cx="3810142"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45</a:t>
            </a:fld>
            <a:endParaRPr lang="en-US" dirty="0"/>
          </a:p>
        </p:txBody>
      </p:sp>
      <p:sp>
        <p:nvSpPr>
          <p:cNvPr id="6" name="Oval 5"/>
          <p:cNvSpPr/>
          <p:nvPr/>
        </p:nvSpPr>
        <p:spPr>
          <a:xfrm>
            <a:off x="8136731" y="120902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045994" y="267933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Oval 7"/>
          <p:cNvSpPr/>
          <p:nvPr/>
        </p:nvSpPr>
        <p:spPr>
          <a:xfrm>
            <a:off x="5641181" y="29520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207794" y="32590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131594" y="33101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874419" y="350021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12507" y="3543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955382" y="343614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693445" y="363378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707733" y="36216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636296" y="367902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736308" y="360239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12496" y="36218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650583" y="36671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593433" y="370760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550570" y="37433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60095" y="37337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26758" y="376236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060033" y="40814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31458" y="41052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945483" y="48315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150270" y="48267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2221708" y="48410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316958" y="484583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374108"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421733"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2464595"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2621757" y="509110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502945" y="37742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483895" y="3790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421983" y="38290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402933" y="384571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369595" y="38647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312445" y="39004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307683" y="39028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260058" y="39385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236245" y="39576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12433" y="39743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64808" y="401002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993358" y="41290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964783" y="41481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21920" y="417670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893345" y="419575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860008" y="42195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826670" y="423861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807620" y="425290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783808" y="42719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736183" y="430291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3717133" y="431958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683795" y="434101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626646" y="438387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3593308" y="440768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564733" y="443150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483771" y="447912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412331" y="45267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355181" y="456723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317081" y="459580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240881" y="464581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169443" y="46982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093243" y="47529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059906" y="47815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997993" y="482202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926556" y="48672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855119" y="49268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793207" y="49720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2721770" y="501966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574133" y="51244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2512220" y="516492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8" name="Picture 77"/>
          <p:cNvPicPr>
            <a:picLocks noChangeAspect="1" noChangeArrowheads="1"/>
          </p:cNvPicPr>
          <p:nvPr/>
        </p:nvPicPr>
        <p:blipFill>
          <a:blip r:embed="rId3" cstate="print"/>
          <a:srcRect l="10093" t="12475" r="15946"/>
          <a:stretch>
            <a:fillRect/>
          </a:stretch>
        </p:blipFill>
        <p:spPr bwMode="auto">
          <a:xfrm>
            <a:off x="2979174" y="1312607"/>
            <a:ext cx="2050026" cy="1633999"/>
          </a:xfrm>
          <a:prstGeom prst="rect">
            <a:avLst/>
          </a:prstGeom>
          <a:noFill/>
          <a:ln w="9525">
            <a:noFill/>
            <a:miter lim="800000"/>
            <a:headEnd/>
            <a:tailEnd/>
          </a:ln>
          <a:effectLst/>
        </p:spPr>
      </p:pic>
    </p:spTree>
    <p:extLst>
      <p:ext uri="{BB962C8B-B14F-4D97-AF65-F5344CB8AC3E}">
        <p14:creationId xmlns:p14="http://schemas.microsoft.com/office/powerpoint/2010/main" val="2058877699"/>
      </p:ext>
    </p:extLst>
  </p:cSld>
  <p:clrMapOvr>
    <a:masterClrMapping/>
  </p:clrMapOvr>
  <p:transition advTm="1000"/>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2" cstate="print"/>
          <a:srcRect/>
          <a:stretch>
            <a:fillRect/>
          </a:stretch>
        </p:blipFill>
        <p:spPr bwMode="auto">
          <a:xfrm>
            <a:off x="80963" y="304800"/>
            <a:ext cx="8982075" cy="6248400"/>
          </a:xfrm>
          <a:prstGeom prst="rect">
            <a:avLst/>
          </a:prstGeom>
          <a:noFill/>
          <a:ln w="9525">
            <a:noFill/>
            <a:miter lim="800000"/>
            <a:headEnd/>
            <a:tailEnd/>
          </a:ln>
          <a:effectLst/>
        </p:spPr>
      </p:pic>
      <p:cxnSp>
        <p:nvCxnSpPr>
          <p:cNvPr id="75" name="Straight Connector 74"/>
          <p:cNvCxnSpPr/>
          <p:nvPr/>
        </p:nvCxnSpPr>
        <p:spPr>
          <a:xfrm rot="5400000">
            <a:off x="1054919" y="3079027"/>
            <a:ext cx="3810142"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46</a:t>
            </a:fld>
            <a:endParaRPr lang="en-US" dirty="0"/>
          </a:p>
        </p:txBody>
      </p:sp>
      <p:sp>
        <p:nvSpPr>
          <p:cNvPr id="6" name="Oval 5"/>
          <p:cNvSpPr/>
          <p:nvPr/>
        </p:nvSpPr>
        <p:spPr>
          <a:xfrm>
            <a:off x="8136731" y="120902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045994" y="267933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Oval 7"/>
          <p:cNvSpPr/>
          <p:nvPr/>
        </p:nvSpPr>
        <p:spPr>
          <a:xfrm>
            <a:off x="5641181" y="29520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207794" y="32590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131594" y="33101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874419" y="350021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12507" y="3543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955382" y="343614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693445" y="363378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707733" y="36216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636296" y="367902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736308" y="360239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12496" y="36218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650583" y="36671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593433" y="370760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550570" y="37433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60095" y="37337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26758" y="376236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060033" y="40814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31458" y="41052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945483" y="48315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150270" y="48267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2221708" y="48410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316958" y="484583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374108"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421733"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2464595"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2512220"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574133"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2621757"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2721770"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502945" y="37742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483895" y="3790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421983" y="38290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402933" y="384571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369595" y="38647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312445" y="39004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307683" y="39028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260058" y="39385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236245" y="39576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12433" y="39743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64808" y="401002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993358" y="41290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964783" y="41481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21920" y="417670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893345" y="419575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860008" y="42195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826670" y="423861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807620" y="425290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783808" y="42719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736183" y="430291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3717133" y="431958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683795" y="434101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626646" y="438387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3593308" y="440768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564733" y="443150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483771" y="447912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412331" y="45267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355181" y="456723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317081" y="459580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240881" y="464581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169443" y="46982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093243" y="47529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059906" y="47815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997993" y="482202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926556" y="48672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855119" y="49268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793207" y="49720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p:cNvPicPr>
            <a:picLocks noChangeAspect="1" noChangeArrowheads="1"/>
          </p:cNvPicPr>
          <p:nvPr/>
        </p:nvPicPr>
        <p:blipFill>
          <a:blip r:embed="rId3" cstate="print"/>
          <a:srcRect l="10093" t="12475" r="15946"/>
          <a:stretch>
            <a:fillRect/>
          </a:stretch>
        </p:blipFill>
        <p:spPr bwMode="auto">
          <a:xfrm>
            <a:off x="2979174" y="1312607"/>
            <a:ext cx="2050026" cy="1633999"/>
          </a:xfrm>
          <a:prstGeom prst="rect">
            <a:avLst/>
          </a:prstGeom>
          <a:noFill/>
          <a:ln w="9525">
            <a:noFill/>
            <a:miter lim="800000"/>
            <a:headEnd/>
            <a:tailEnd/>
          </a:ln>
          <a:effectLst/>
        </p:spPr>
      </p:pic>
    </p:spTree>
    <p:extLst>
      <p:ext uri="{BB962C8B-B14F-4D97-AF65-F5344CB8AC3E}">
        <p14:creationId xmlns:p14="http://schemas.microsoft.com/office/powerpoint/2010/main" val="1719633376"/>
      </p:ext>
    </p:extLst>
  </p:cSld>
  <p:clrMapOvr>
    <a:masterClrMapping/>
  </p:clrMapOvr>
  <p:transition advTm="1000"/>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2" cstate="print"/>
          <a:srcRect/>
          <a:stretch>
            <a:fillRect/>
          </a:stretch>
        </p:blipFill>
        <p:spPr bwMode="auto">
          <a:xfrm>
            <a:off x="80963" y="304800"/>
            <a:ext cx="8982075" cy="6248400"/>
          </a:xfrm>
          <a:prstGeom prst="rect">
            <a:avLst/>
          </a:prstGeom>
          <a:noFill/>
          <a:ln w="9525">
            <a:noFill/>
            <a:miter lim="800000"/>
            <a:headEnd/>
            <a:tailEnd/>
          </a:ln>
          <a:effectLst/>
        </p:spPr>
      </p:pic>
      <p:cxnSp>
        <p:nvCxnSpPr>
          <p:cNvPr id="75" name="Straight Connector 74"/>
          <p:cNvCxnSpPr/>
          <p:nvPr/>
        </p:nvCxnSpPr>
        <p:spPr>
          <a:xfrm rot="5400000">
            <a:off x="1054919" y="3079027"/>
            <a:ext cx="3810142"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47</a:t>
            </a:fld>
            <a:endParaRPr lang="en-US" dirty="0"/>
          </a:p>
        </p:txBody>
      </p:sp>
      <p:sp>
        <p:nvSpPr>
          <p:cNvPr id="6" name="Oval 5"/>
          <p:cNvSpPr/>
          <p:nvPr/>
        </p:nvSpPr>
        <p:spPr>
          <a:xfrm>
            <a:off x="8136731" y="120902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045994" y="267933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Oval 7"/>
          <p:cNvSpPr/>
          <p:nvPr/>
        </p:nvSpPr>
        <p:spPr>
          <a:xfrm>
            <a:off x="5641181" y="29520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207794" y="32590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131594" y="33101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874419" y="350021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12507" y="3543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955382" y="343614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693445" y="363378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707733" y="36216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636296" y="367902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736308" y="360239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12496" y="36218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650583" y="36671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593433" y="370760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550570" y="37433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60095" y="37337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26758" y="376236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060033" y="40814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31458" y="41052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945483" y="48315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150270" y="48267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2221708" y="48410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316958" y="484583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374108"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421733"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2464595"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2512220"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574133"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2621757"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2721770"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793207"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855119"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926556" y="48172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99799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502945" y="37742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483895" y="3790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421983" y="38290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402933" y="384571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369595" y="38647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312445" y="39004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307683" y="39028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260058" y="39385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236245" y="39576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12433" y="39743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64808" y="401002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993358" y="41290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964783" y="41481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21920" y="417670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893345" y="419575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860008" y="42195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826670" y="423861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807620" y="425290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783808" y="42719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736183" y="430291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3717133" y="431958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683795" y="434101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626646" y="438387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3593308" y="440768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564733" y="443150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483771" y="447912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412331" y="45267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355181" y="456723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317081" y="459580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240881" y="464581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169443" y="46982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093243" y="47529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059906" y="47815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p:cNvPicPr>
            <a:picLocks noChangeAspect="1" noChangeArrowheads="1"/>
          </p:cNvPicPr>
          <p:nvPr/>
        </p:nvPicPr>
        <p:blipFill>
          <a:blip r:embed="rId3" cstate="print"/>
          <a:srcRect l="10093" t="12475" r="15946"/>
          <a:stretch>
            <a:fillRect/>
          </a:stretch>
        </p:blipFill>
        <p:spPr bwMode="auto">
          <a:xfrm>
            <a:off x="2979174" y="1312607"/>
            <a:ext cx="2050026" cy="1633999"/>
          </a:xfrm>
          <a:prstGeom prst="rect">
            <a:avLst/>
          </a:prstGeom>
          <a:noFill/>
          <a:ln w="9525">
            <a:noFill/>
            <a:miter lim="800000"/>
            <a:headEnd/>
            <a:tailEnd/>
          </a:ln>
          <a:effectLst/>
        </p:spPr>
      </p:pic>
    </p:spTree>
    <p:extLst>
      <p:ext uri="{BB962C8B-B14F-4D97-AF65-F5344CB8AC3E}">
        <p14:creationId xmlns:p14="http://schemas.microsoft.com/office/powerpoint/2010/main" val="667885179"/>
      </p:ext>
    </p:extLst>
  </p:cSld>
  <p:clrMapOvr>
    <a:masterClrMapping/>
  </p:clrMapOvr>
  <p:transition advTm="1000"/>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2" cstate="print"/>
          <a:srcRect/>
          <a:stretch>
            <a:fillRect/>
          </a:stretch>
        </p:blipFill>
        <p:spPr bwMode="auto">
          <a:xfrm>
            <a:off x="80963" y="304800"/>
            <a:ext cx="8982075" cy="6248400"/>
          </a:xfrm>
          <a:prstGeom prst="rect">
            <a:avLst/>
          </a:prstGeom>
          <a:noFill/>
          <a:ln w="9525">
            <a:noFill/>
            <a:miter lim="800000"/>
            <a:headEnd/>
            <a:tailEnd/>
          </a:ln>
          <a:effectLst/>
        </p:spPr>
      </p:pic>
      <p:cxnSp>
        <p:nvCxnSpPr>
          <p:cNvPr id="75" name="Straight Connector 74"/>
          <p:cNvCxnSpPr/>
          <p:nvPr/>
        </p:nvCxnSpPr>
        <p:spPr>
          <a:xfrm rot="5400000">
            <a:off x="1054919" y="3079027"/>
            <a:ext cx="3810142"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48</a:t>
            </a:fld>
            <a:endParaRPr lang="en-US" dirty="0"/>
          </a:p>
        </p:txBody>
      </p:sp>
      <p:sp>
        <p:nvSpPr>
          <p:cNvPr id="6" name="Oval 5"/>
          <p:cNvSpPr/>
          <p:nvPr/>
        </p:nvSpPr>
        <p:spPr>
          <a:xfrm>
            <a:off x="8136731" y="120902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045994" y="267933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Oval 7"/>
          <p:cNvSpPr/>
          <p:nvPr/>
        </p:nvSpPr>
        <p:spPr>
          <a:xfrm>
            <a:off x="5641181" y="29520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207794" y="32590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131594" y="33101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874419" y="350021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12507" y="3543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955382" y="343614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693445" y="363378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707733" y="36216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636296" y="367902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736308" y="360239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12496" y="36218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650583" y="36671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593433" y="370760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550570" y="37433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60095" y="37337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26758" y="376236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060033" y="40814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31458" y="41052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945483" y="48315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150270" y="48267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2221708" y="48410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316958" y="484583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374108"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421733"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2464595"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2512220"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574133"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2621757"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2721770"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793207"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855119"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926556" y="48172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99799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059906" y="4807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09324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169443" y="47839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240881" y="47886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502945" y="37742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483895" y="3790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421983" y="38290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402933" y="384571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369595" y="38647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312445" y="39004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307683" y="39028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260058" y="39385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236245" y="39576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12433" y="39743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64808" y="401002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993358" y="41290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964783" y="41481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21920" y="417670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893345" y="419575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860008" y="42195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826670" y="423861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807620" y="425290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783808" y="42719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736183" y="430291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3717133" y="431958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683795" y="434101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626646" y="438387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3593308" y="440768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564733" y="443150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483771" y="447912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412331" y="45267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355181" y="456723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317081" y="459580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8" name="Picture 77"/>
          <p:cNvPicPr>
            <a:picLocks noChangeAspect="1" noChangeArrowheads="1"/>
          </p:cNvPicPr>
          <p:nvPr/>
        </p:nvPicPr>
        <p:blipFill>
          <a:blip r:embed="rId3" cstate="print"/>
          <a:srcRect l="10093" t="12475" r="15946"/>
          <a:stretch>
            <a:fillRect/>
          </a:stretch>
        </p:blipFill>
        <p:spPr bwMode="auto">
          <a:xfrm>
            <a:off x="2979174" y="1312607"/>
            <a:ext cx="2050026" cy="1633999"/>
          </a:xfrm>
          <a:prstGeom prst="rect">
            <a:avLst/>
          </a:prstGeom>
          <a:noFill/>
          <a:ln w="9525">
            <a:noFill/>
            <a:miter lim="800000"/>
            <a:headEnd/>
            <a:tailEnd/>
          </a:ln>
          <a:effectLst/>
        </p:spPr>
      </p:pic>
    </p:spTree>
    <p:extLst>
      <p:ext uri="{BB962C8B-B14F-4D97-AF65-F5344CB8AC3E}">
        <p14:creationId xmlns:p14="http://schemas.microsoft.com/office/powerpoint/2010/main" val="3392718127"/>
      </p:ext>
    </p:extLst>
  </p:cSld>
  <p:clrMapOvr>
    <a:masterClrMapping/>
  </p:clrMapOvr>
  <p:transition advTm="1000"/>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2" cstate="print"/>
          <a:srcRect/>
          <a:stretch>
            <a:fillRect/>
          </a:stretch>
        </p:blipFill>
        <p:spPr bwMode="auto">
          <a:xfrm>
            <a:off x="80963" y="304800"/>
            <a:ext cx="8982075" cy="6248400"/>
          </a:xfrm>
          <a:prstGeom prst="rect">
            <a:avLst/>
          </a:prstGeom>
          <a:noFill/>
          <a:ln w="9525">
            <a:noFill/>
            <a:miter lim="800000"/>
            <a:headEnd/>
            <a:tailEnd/>
          </a:ln>
          <a:effectLst/>
        </p:spPr>
      </p:pic>
      <p:cxnSp>
        <p:nvCxnSpPr>
          <p:cNvPr id="75" name="Straight Connector 74"/>
          <p:cNvCxnSpPr/>
          <p:nvPr/>
        </p:nvCxnSpPr>
        <p:spPr>
          <a:xfrm rot="5400000">
            <a:off x="1054919" y="3079027"/>
            <a:ext cx="3810142"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49</a:t>
            </a:fld>
            <a:endParaRPr lang="en-US" dirty="0"/>
          </a:p>
        </p:txBody>
      </p:sp>
      <p:sp>
        <p:nvSpPr>
          <p:cNvPr id="6" name="Oval 5"/>
          <p:cNvSpPr/>
          <p:nvPr/>
        </p:nvSpPr>
        <p:spPr>
          <a:xfrm>
            <a:off x="8136731" y="120902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045994" y="267933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Oval 7"/>
          <p:cNvSpPr/>
          <p:nvPr/>
        </p:nvSpPr>
        <p:spPr>
          <a:xfrm>
            <a:off x="5641181" y="29520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207794" y="32590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131594" y="33101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874419" y="350021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12507" y="3543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955382" y="343614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693445" y="363378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707733" y="36216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636296" y="367902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736308" y="360239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12496" y="36218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650583" y="36671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593433" y="370760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550570" y="37433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60095" y="37337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26758" y="376236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060033" y="40814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31458" y="41052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483771" y="46743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945483" y="48315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150270" y="48267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2221708" y="48410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316958" y="484583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374108"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421733"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2464595"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2512220"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574133"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2621757"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2721770"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793207"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855119"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926556" y="48172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99799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059906" y="4807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09324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169443" y="47839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240881" y="47886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317081" y="47791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355181" y="47410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412331" y="47553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502945" y="37742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483895" y="3790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421983" y="38290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402933" y="384571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369595" y="38647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312445" y="39004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307683" y="39028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260058" y="39385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236245" y="39576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12433" y="39743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64808" y="401002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993358" y="41290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964783" y="41481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21920" y="417670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893345" y="419575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860008" y="42195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826670" y="423861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807620" y="425290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783808" y="42719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736183" y="430291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3717133" y="431958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683795" y="434101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626646" y="438387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3593308" y="440768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564733" y="443150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p:cNvPicPr>
            <a:picLocks noChangeAspect="1" noChangeArrowheads="1"/>
          </p:cNvPicPr>
          <p:nvPr/>
        </p:nvPicPr>
        <p:blipFill>
          <a:blip r:embed="rId3" cstate="print"/>
          <a:srcRect l="10093" t="12475" r="15946"/>
          <a:stretch>
            <a:fillRect/>
          </a:stretch>
        </p:blipFill>
        <p:spPr bwMode="auto">
          <a:xfrm>
            <a:off x="2979174" y="1312607"/>
            <a:ext cx="2050026" cy="1633999"/>
          </a:xfrm>
          <a:prstGeom prst="rect">
            <a:avLst/>
          </a:prstGeom>
          <a:noFill/>
          <a:ln w="9525">
            <a:noFill/>
            <a:miter lim="800000"/>
            <a:headEnd/>
            <a:tailEnd/>
          </a:ln>
          <a:effectLst/>
        </p:spPr>
      </p:pic>
    </p:spTree>
    <p:extLst>
      <p:ext uri="{BB962C8B-B14F-4D97-AF65-F5344CB8AC3E}">
        <p14:creationId xmlns:p14="http://schemas.microsoft.com/office/powerpoint/2010/main" val="396820947"/>
      </p:ext>
    </p:extLst>
  </p:cSld>
  <p:clrMapOvr>
    <a:masterClrMapping/>
  </p:clrMapOvr>
  <p:transition advTm="1000"/>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2" cstate="print"/>
          <a:srcRect/>
          <a:stretch>
            <a:fillRect/>
          </a:stretch>
        </p:blipFill>
        <p:spPr bwMode="auto">
          <a:xfrm>
            <a:off x="80963" y="304800"/>
            <a:ext cx="8982075" cy="6248400"/>
          </a:xfrm>
          <a:prstGeom prst="rect">
            <a:avLst/>
          </a:prstGeom>
          <a:noFill/>
          <a:ln w="9525">
            <a:noFill/>
            <a:miter lim="800000"/>
            <a:headEnd/>
            <a:tailEnd/>
          </a:ln>
          <a:effectLst/>
        </p:spPr>
      </p:pic>
      <p:cxnSp>
        <p:nvCxnSpPr>
          <p:cNvPr id="75" name="Straight Connector 74"/>
          <p:cNvCxnSpPr/>
          <p:nvPr/>
        </p:nvCxnSpPr>
        <p:spPr>
          <a:xfrm rot="5400000">
            <a:off x="1054919" y="3079027"/>
            <a:ext cx="3810142"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50</a:t>
            </a:fld>
            <a:endParaRPr lang="en-US" dirty="0"/>
          </a:p>
        </p:txBody>
      </p:sp>
      <p:sp>
        <p:nvSpPr>
          <p:cNvPr id="6" name="Oval 5"/>
          <p:cNvSpPr/>
          <p:nvPr/>
        </p:nvSpPr>
        <p:spPr>
          <a:xfrm>
            <a:off x="8136731" y="120902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045994" y="267933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Oval 7"/>
          <p:cNvSpPr/>
          <p:nvPr/>
        </p:nvSpPr>
        <p:spPr>
          <a:xfrm>
            <a:off x="5641181" y="29520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207794" y="32590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131594" y="33101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874419" y="350021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12507" y="3543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955382" y="343614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693445" y="363378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707733" y="36216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636296" y="367902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736308" y="360239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12496" y="36218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650583" y="36671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593433" y="370760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550570" y="37433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60095" y="37337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26758" y="376236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060033" y="40814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31458" y="41052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683795" y="47077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564733" y="46886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483771" y="46743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3593308" y="463152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626646" y="45648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945483" y="48315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150270" y="48267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2221708" y="48410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316958" y="484583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374108"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421733"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2464595"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2512220"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574133"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2621757"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2721770"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793207"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855119"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926556" y="48172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99799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059906" y="4807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09324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169443" y="47839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240881" y="47886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317081" y="47791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355181" y="47410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412331" y="47553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502945" y="37742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483895" y="3790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421983" y="38290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402933" y="384571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369595" y="38647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312445" y="39004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307683" y="39028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260058" y="39385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236245" y="39576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12433" y="39743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64808" y="401002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993358" y="41290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964783" y="41481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21920" y="417670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893345" y="419575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860008" y="42195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826670" y="423861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807620" y="425290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783808" y="42719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736183" y="430291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3717133" y="431958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p:cNvPicPr>
            <a:picLocks noChangeAspect="1" noChangeArrowheads="1"/>
          </p:cNvPicPr>
          <p:nvPr/>
        </p:nvPicPr>
        <p:blipFill>
          <a:blip r:embed="rId3" cstate="print"/>
          <a:srcRect l="10093" t="12475" r="15946"/>
          <a:stretch>
            <a:fillRect/>
          </a:stretch>
        </p:blipFill>
        <p:spPr bwMode="auto">
          <a:xfrm>
            <a:off x="2979174" y="1312607"/>
            <a:ext cx="2050026" cy="1633999"/>
          </a:xfrm>
          <a:prstGeom prst="rect">
            <a:avLst/>
          </a:prstGeom>
          <a:noFill/>
          <a:ln w="9525">
            <a:noFill/>
            <a:miter lim="800000"/>
            <a:headEnd/>
            <a:tailEnd/>
          </a:ln>
          <a:effectLst/>
        </p:spPr>
      </p:pic>
    </p:spTree>
    <p:extLst>
      <p:ext uri="{BB962C8B-B14F-4D97-AF65-F5344CB8AC3E}">
        <p14:creationId xmlns:p14="http://schemas.microsoft.com/office/powerpoint/2010/main" val="2163970971"/>
      </p:ext>
    </p:extLst>
  </p:cSld>
  <p:clrMapOvr>
    <a:masterClrMapping/>
  </p:clrMapOvr>
  <p:transition advTm="1000"/>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2" cstate="print"/>
          <a:srcRect/>
          <a:stretch>
            <a:fillRect/>
          </a:stretch>
        </p:blipFill>
        <p:spPr bwMode="auto">
          <a:xfrm>
            <a:off x="80963" y="304800"/>
            <a:ext cx="8982075" cy="6248400"/>
          </a:xfrm>
          <a:prstGeom prst="rect">
            <a:avLst/>
          </a:prstGeom>
          <a:noFill/>
          <a:ln w="9525">
            <a:noFill/>
            <a:miter lim="800000"/>
            <a:headEnd/>
            <a:tailEnd/>
          </a:ln>
          <a:effectLst/>
        </p:spPr>
      </p:pic>
      <p:cxnSp>
        <p:nvCxnSpPr>
          <p:cNvPr id="75" name="Straight Connector 74"/>
          <p:cNvCxnSpPr/>
          <p:nvPr/>
        </p:nvCxnSpPr>
        <p:spPr>
          <a:xfrm rot="5400000">
            <a:off x="1054919" y="3079027"/>
            <a:ext cx="3810142"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51</a:t>
            </a:fld>
            <a:endParaRPr lang="en-US" dirty="0"/>
          </a:p>
        </p:txBody>
      </p:sp>
      <p:sp>
        <p:nvSpPr>
          <p:cNvPr id="6" name="Oval 5"/>
          <p:cNvSpPr/>
          <p:nvPr/>
        </p:nvSpPr>
        <p:spPr>
          <a:xfrm>
            <a:off x="8136731" y="120902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045994" y="267933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Oval 7"/>
          <p:cNvSpPr/>
          <p:nvPr/>
        </p:nvSpPr>
        <p:spPr>
          <a:xfrm>
            <a:off x="5641181" y="29520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207794" y="32590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131594" y="33101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874419" y="350021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12507" y="3543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955382" y="343614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693445" y="363378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707733" y="36216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636296" y="367902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736308" y="360239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12496" y="36218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650583" y="36671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593433" y="370760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550570" y="37433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60095" y="37337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26758" y="376236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060033" y="40814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31458" y="41052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807620" y="45267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683795" y="47077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3717133" y="46696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736183" y="45886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783808" y="47029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564733" y="46886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483771" y="46743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3593308" y="463152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626646" y="45648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945483" y="48315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150270" y="48267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2221708" y="48410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316958" y="484583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374108"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421733"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2464595"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2512220"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574133"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2621757"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2721770"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793207"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855119"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926556" y="48172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99799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059906" y="4807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09324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169443" y="47839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240881" y="47886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317081" y="47791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355181" y="47410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412331" y="47553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502945" y="37742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483895" y="3790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421983" y="38290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402933" y="384571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369595" y="38647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312445" y="39004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307683" y="39028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260058" y="39385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236245" y="39576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12433" y="39743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64808" y="401002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993358" y="41290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964783" y="41481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21920" y="417670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893345" y="419575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860008" y="42195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826670" y="423861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p:cNvPicPr>
            <a:picLocks noChangeAspect="1" noChangeArrowheads="1"/>
          </p:cNvPicPr>
          <p:nvPr/>
        </p:nvPicPr>
        <p:blipFill>
          <a:blip r:embed="rId3" cstate="print"/>
          <a:srcRect l="10093" t="12475" r="15946"/>
          <a:stretch>
            <a:fillRect/>
          </a:stretch>
        </p:blipFill>
        <p:spPr bwMode="auto">
          <a:xfrm>
            <a:off x="2979174" y="1312607"/>
            <a:ext cx="2050026" cy="1633999"/>
          </a:xfrm>
          <a:prstGeom prst="rect">
            <a:avLst/>
          </a:prstGeom>
          <a:noFill/>
          <a:ln w="9525">
            <a:noFill/>
            <a:miter lim="800000"/>
            <a:headEnd/>
            <a:tailEnd/>
          </a:ln>
          <a:effectLst/>
        </p:spPr>
      </p:pic>
    </p:spTree>
    <p:extLst>
      <p:ext uri="{BB962C8B-B14F-4D97-AF65-F5344CB8AC3E}">
        <p14:creationId xmlns:p14="http://schemas.microsoft.com/office/powerpoint/2010/main" val="319399514"/>
      </p:ext>
    </p:extLst>
  </p:cSld>
  <p:clrMapOvr>
    <a:masterClrMapping/>
  </p:clrMapOvr>
  <p:transition advTm="1000"/>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2" cstate="print"/>
          <a:srcRect/>
          <a:stretch>
            <a:fillRect/>
          </a:stretch>
        </p:blipFill>
        <p:spPr bwMode="auto">
          <a:xfrm>
            <a:off x="80963" y="304800"/>
            <a:ext cx="8982075" cy="6248400"/>
          </a:xfrm>
          <a:prstGeom prst="rect">
            <a:avLst/>
          </a:prstGeom>
          <a:noFill/>
          <a:ln w="9525">
            <a:noFill/>
            <a:miter lim="800000"/>
            <a:headEnd/>
            <a:tailEnd/>
          </a:ln>
          <a:effectLst/>
        </p:spPr>
      </p:pic>
      <p:cxnSp>
        <p:nvCxnSpPr>
          <p:cNvPr id="75" name="Straight Connector 74"/>
          <p:cNvCxnSpPr/>
          <p:nvPr/>
        </p:nvCxnSpPr>
        <p:spPr>
          <a:xfrm rot="5400000">
            <a:off x="1054919" y="3079027"/>
            <a:ext cx="3810142"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52</a:t>
            </a:fld>
            <a:endParaRPr lang="en-US" dirty="0"/>
          </a:p>
        </p:txBody>
      </p:sp>
      <p:sp>
        <p:nvSpPr>
          <p:cNvPr id="6" name="Oval 5"/>
          <p:cNvSpPr/>
          <p:nvPr/>
        </p:nvSpPr>
        <p:spPr>
          <a:xfrm>
            <a:off x="8136731" y="120902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045994" y="267933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Oval 7"/>
          <p:cNvSpPr/>
          <p:nvPr/>
        </p:nvSpPr>
        <p:spPr>
          <a:xfrm>
            <a:off x="5641181" y="29520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207794" y="32590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131594" y="33101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874419" y="350021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12507" y="3543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955382" y="343614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693445" y="363378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707733" y="36216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636296" y="367902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736308" y="360239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12496" y="36218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650583" y="36671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593433" y="370760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550570" y="37433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60095" y="37337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26758" y="376236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060033" y="408145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860008" y="43886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21920" y="43314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893345" y="46982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31458" y="410527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807620" y="45267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683795" y="47077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3717133" y="46696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736183" y="45886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783808" y="47029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826670" y="47505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564733" y="46886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483771" y="46743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3593308" y="463152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626646" y="45648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945483" y="48315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150270" y="48267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2221708" y="48410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316958" y="484583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374108"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421733"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2464595"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2512220"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574133"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2621757"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2721770"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793207"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855119"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926556" y="48172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99799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059906" y="4807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09324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169443" y="47839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240881" y="47886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317081" y="47791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355181" y="47410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412331" y="47553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502945" y="37742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483895" y="3790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421983" y="38290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402933" y="384571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369595" y="38647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312445" y="39004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307683" y="39028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260058" y="39385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236245" y="39576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12433" y="39743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64808" y="401002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993358" y="41290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964783" y="41481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4" name="Picture 83"/>
          <p:cNvPicPr>
            <a:picLocks noChangeAspect="1" noChangeArrowheads="1"/>
          </p:cNvPicPr>
          <p:nvPr/>
        </p:nvPicPr>
        <p:blipFill>
          <a:blip r:embed="rId3" cstate="print"/>
          <a:srcRect l="10093" t="12475" r="15946"/>
          <a:stretch>
            <a:fillRect/>
          </a:stretch>
        </p:blipFill>
        <p:spPr bwMode="auto">
          <a:xfrm>
            <a:off x="2979174" y="1312607"/>
            <a:ext cx="2050026" cy="1633999"/>
          </a:xfrm>
          <a:prstGeom prst="rect">
            <a:avLst/>
          </a:prstGeom>
          <a:noFill/>
          <a:ln w="9525">
            <a:noFill/>
            <a:miter lim="800000"/>
            <a:headEnd/>
            <a:tailEnd/>
          </a:ln>
          <a:effectLst/>
        </p:spPr>
      </p:pic>
    </p:spTree>
    <p:extLst>
      <p:ext uri="{BB962C8B-B14F-4D97-AF65-F5344CB8AC3E}">
        <p14:creationId xmlns:p14="http://schemas.microsoft.com/office/powerpoint/2010/main" val="273305616"/>
      </p:ext>
    </p:extLst>
  </p:cSld>
  <p:clrMapOvr>
    <a:masterClrMapping/>
  </p:clrMapOvr>
  <p:transition advTm="1000"/>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2" cstate="print"/>
          <a:srcRect/>
          <a:stretch>
            <a:fillRect/>
          </a:stretch>
        </p:blipFill>
        <p:spPr bwMode="auto">
          <a:xfrm>
            <a:off x="80963" y="304800"/>
            <a:ext cx="8982075" cy="6248400"/>
          </a:xfrm>
          <a:prstGeom prst="rect">
            <a:avLst/>
          </a:prstGeom>
          <a:noFill/>
          <a:ln w="9525">
            <a:noFill/>
            <a:miter lim="800000"/>
            <a:headEnd/>
            <a:tailEnd/>
          </a:ln>
          <a:effectLst/>
        </p:spPr>
      </p:pic>
      <p:cxnSp>
        <p:nvCxnSpPr>
          <p:cNvPr id="75" name="Straight Connector 74"/>
          <p:cNvCxnSpPr/>
          <p:nvPr/>
        </p:nvCxnSpPr>
        <p:spPr>
          <a:xfrm rot="5400000">
            <a:off x="1054919" y="3079027"/>
            <a:ext cx="3810142"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53</a:t>
            </a:fld>
            <a:endParaRPr lang="en-US" dirty="0"/>
          </a:p>
        </p:txBody>
      </p:sp>
      <p:sp>
        <p:nvSpPr>
          <p:cNvPr id="6" name="Oval 5"/>
          <p:cNvSpPr/>
          <p:nvPr/>
        </p:nvSpPr>
        <p:spPr>
          <a:xfrm>
            <a:off x="8136731" y="120902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045994" y="267933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Oval 7"/>
          <p:cNvSpPr/>
          <p:nvPr/>
        </p:nvSpPr>
        <p:spPr>
          <a:xfrm>
            <a:off x="5641181" y="29520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207794" y="32590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131594" y="33101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874419" y="350021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12507" y="3543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955382" y="343614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693445" y="363378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707733" y="36216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636296" y="367902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736308" y="360239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12496" y="36218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650583" y="36671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593433" y="370760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550570" y="37433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60095" y="37337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26758" y="376236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060033" y="4426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860008" y="43886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21920" y="43314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893345" y="46982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964783" y="46648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993358" y="46553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31458" y="46791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807620" y="45267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683795" y="47077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3717133" y="46696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736183" y="45886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783808" y="47029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826670" y="47505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564733" y="46886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483771" y="46743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3593308" y="463152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626646" y="45648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945483" y="48315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150270" y="48267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2221708" y="48410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316958" y="484583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374108"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421733"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2464595"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2512220"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574133"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2621757"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2721770"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793207"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855119"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926556" y="48172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99799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059906" y="4807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09324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169443" y="47839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240881" y="47886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317081" y="47791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355181" y="47410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412331" y="47553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502945" y="37742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483895" y="3790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421983" y="38290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402933" y="384571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369595" y="38647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312445" y="39004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307683" y="39028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260058" y="39385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236245" y="395763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12433" y="397430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64808" y="401002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p:cNvPicPr>
            <a:picLocks noChangeAspect="1" noChangeArrowheads="1"/>
          </p:cNvPicPr>
          <p:nvPr/>
        </p:nvPicPr>
        <p:blipFill>
          <a:blip r:embed="rId3" cstate="print"/>
          <a:srcRect l="10093" t="12475" r="15946"/>
          <a:stretch>
            <a:fillRect/>
          </a:stretch>
        </p:blipFill>
        <p:spPr bwMode="auto">
          <a:xfrm>
            <a:off x="2979174" y="1312607"/>
            <a:ext cx="2050026" cy="1633999"/>
          </a:xfrm>
          <a:prstGeom prst="rect">
            <a:avLst/>
          </a:prstGeom>
          <a:noFill/>
          <a:ln w="9525">
            <a:noFill/>
            <a:miter lim="800000"/>
            <a:headEnd/>
            <a:tailEnd/>
          </a:ln>
          <a:effectLst/>
        </p:spPr>
      </p:pic>
    </p:spTree>
    <p:extLst>
      <p:ext uri="{BB962C8B-B14F-4D97-AF65-F5344CB8AC3E}">
        <p14:creationId xmlns:p14="http://schemas.microsoft.com/office/powerpoint/2010/main" val="1444713473"/>
      </p:ext>
    </p:extLst>
  </p:cSld>
  <p:clrMapOvr>
    <a:masterClrMapping/>
  </p:clrMapOvr>
  <p:transition advTm="1000"/>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2" cstate="print"/>
          <a:srcRect/>
          <a:stretch>
            <a:fillRect/>
          </a:stretch>
        </p:blipFill>
        <p:spPr bwMode="auto">
          <a:xfrm>
            <a:off x="80963" y="304800"/>
            <a:ext cx="8982075" cy="6248400"/>
          </a:xfrm>
          <a:prstGeom prst="rect">
            <a:avLst/>
          </a:prstGeom>
          <a:noFill/>
          <a:ln w="9525">
            <a:noFill/>
            <a:miter lim="800000"/>
            <a:headEnd/>
            <a:tailEnd/>
          </a:ln>
          <a:effectLst/>
        </p:spPr>
      </p:pic>
      <p:cxnSp>
        <p:nvCxnSpPr>
          <p:cNvPr id="75" name="Straight Connector 74"/>
          <p:cNvCxnSpPr/>
          <p:nvPr/>
        </p:nvCxnSpPr>
        <p:spPr>
          <a:xfrm rot="5400000">
            <a:off x="1054919" y="3079027"/>
            <a:ext cx="3810142"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54</a:t>
            </a:fld>
            <a:endParaRPr lang="en-US" dirty="0"/>
          </a:p>
        </p:txBody>
      </p:sp>
      <p:sp>
        <p:nvSpPr>
          <p:cNvPr id="6" name="Oval 5"/>
          <p:cNvSpPr/>
          <p:nvPr/>
        </p:nvSpPr>
        <p:spPr>
          <a:xfrm>
            <a:off x="8136731" y="120902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045994" y="267933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Oval 7"/>
          <p:cNvSpPr/>
          <p:nvPr/>
        </p:nvSpPr>
        <p:spPr>
          <a:xfrm>
            <a:off x="5641181" y="29520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207794" y="32590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131594" y="33101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874419" y="350021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12507" y="3543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955382" y="343614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693445" y="363378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707733" y="36216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636296" y="367902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736308" y="360239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12496" y="36218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650583" y="36671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593433" y="370760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550570" y="37433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60095" y="37337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26758" y="376236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12433" y="46934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260058" y="44981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64808" y="422671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236245" y="42933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060033" y="4426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860008" y="43886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21920" y="43314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893345" y="46982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964783" y="46648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993358" y="46553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31458" y="46791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807620" y="45267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683795" y="47077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3717133" y="46696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736183" y="45886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783808" y="47029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826670" y="47505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564733" y="46886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483771" y="46743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3593308" y="463152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626646" y="45648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945483" y="48315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150270" y="48267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2221708" y="48410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316958" y="484583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374108"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421733"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2464595"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2512220"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574133"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2621757"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2721770"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793207"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855119"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926556" y="48172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99799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059906" y="4807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09324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169443" y="47839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240881" y="47886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317081" y="47791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355181" y="47410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412331" y="47553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502945" y="37742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483895" y="3790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421983" y="38290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402933" y="384571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369595" y="38647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312445" y="390048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307683" y="390286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p:cNvPicPr>
            <a:picLocks noChangeAspect="1" noChangeArrowheads="1"/>
          </p:cNvPicPr>
          <p:nvPr/>
        </p:nvPicPr>
        <p:blipFill>
          <a:blip r:embed="rId3" cstate="print"/>
          <a:srcRect l="10093" t="12475" r="15946"/>
          <a:stretch>
            <a:fillRect/>
          </a:stretch>
        </p:blipFill>
        <p:spPr bwMode="auto">
          <a:xfrm>
            <a:off x="2979174" y="1312607"/>
            <a:ext cx="2050026" cy="1633999"/>
          </a:xfrm>
          <a:prstGeom prst="rect">
            <a:avLst/>
          </a:prstGeom>
          <a:noFill/>
          <a:ln w="9525">
            <a:noFill/>
            <a:miter lim="800000"/>
            <a:headEnd/>
            <a:tailEnd/>
          </a:ln>
          <a:effectLst/>
        </p:spPr>
      </p:pic>
    </p:spTree>
    <p:extLst>
      <p:ext uri="{BB962C8B-B14F-4D97-AF65-F5344CB8AC3E}">
        <p14:creationId xmlns:p14="http://schemas.microsoft.com/office/powerpoint/2010/main" val="1792929466"/>
      </p:ext>
    </p:extLst>
  </p:cSld>
  <p:clrMapOvr>
    <a:masterClrMapping/>
  </p:clrMapOvr>
  <p:transition advTm="1000"/>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2" cstate="print"/>
          <a:srcRect/>
          <a:stretch>
            <a:fillRect/>
          </a:stretch>
        </p:blipFill>
        <p:spPr bwMode="auto">
          <a:xfrm>
            <a:off x="80963" y="304800"/>
            <a:ext cx="8982075" cy="6248400"/>
          </a:xfrm>
          <a:prstGeom prst="rect">
            <a:avLst/>
          </a:prstGeom>
          <a:noFill/>
          <a:ln w="9525">
            <a:noFill/>
            <a:miter lim="800000"/>
            <a:headEnd/>
            <a:tailEnd/>
          </a:ln>
          <a:effectLst/>
        </p:spPr>
      </p:pic>
      <p:cxnSp>
        <p:nvCxnSpPr>
          <p:cNvPr id="75" name="Straight Connector 74"/>
          <p:cNvCxnSpPr/>
          <p:nvPr/>
        </p:nvCxnSpPr>
        <p:spPr>
          <a:xfrm rot="5400000">
            <a:off x="1054919" y="3079027"/>
            <a:ext cx="3810142"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55</a:t>
            </a:fld>
            <a:endParaRPr lang="en-US" dirty="0"/>
          </a:p>
        </p:txBody>
      </p:sp>
      <p:sp>
        <p:nvSpPr>
          <p:cNvPr id="6" name="Oval 5"/>
          <p:cNvSpPr/>
          <p:nvPr/>
        </p:nvSpPr>
        <p:spPr>
          <a:xfrm>
            <a:off x="8136731" y="120902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045994" y="267933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Oval 7"/>
          <p:cNvSpPr/>
          <p:nvPr/>
        </p:nvSpPr>
        <p:spPr>
          <a:xfrm>
            <a:off x="5641181" y="29520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207794" y="32590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131594" y="33101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874419" y="350021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12507" y="3543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955382" y="343614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693445" y="363378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707733" y="36216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636296" y="367902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736308" y="360239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12496" y="36218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650583" y="36671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593433" y="370760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550570" y="37433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60095" y="37337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26758" y="3762369"/>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402933" y="46934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307683" y="46505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12433" y="46934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260058" y="44981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369595" y="44981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64808" y="422671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236245" y="42933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312445" y="43314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060033" y="4426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860008" y="43886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21920" y="43314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893345" y="46982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964783" y="46648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993358" y="46553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31458" y="46791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807620" y="45267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683795" y="47077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3717133" y="46696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736183" y="45886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783808" y="47029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826670" y="47505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564733" y="46886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483771" y="46743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3593308" y="463152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626646" y="45648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945483" y="48315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150270" y="48267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2221708" y="48410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316958" y="484583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374108"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421733"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2464595"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2512220"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574133"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2621757"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2721770"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793207"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855119"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926556" y="48172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99799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059906" y="4807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09324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169443" y="47839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240881" y="47886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317081" y="47791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355181" y="47410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412331" y="47553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502945" y="37742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483895" y="3790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421983" y="382904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p:cNvPicPr>
            <a:picLocks noChangeAspect="1" noChangeArrowheads="1"/>
          </p:cNvPicPr>
          <p:nvPr/>
        </p:nvPicPr>
        <p:blipFill>
          <a:blip r:embed="rId3" cstate="print"/>
          <a:srcRect l="10093" t="12475" r="15946"/>
          <a:stretch>
            <a:fillRect/>
          </a:stretch>
        </p:blipFill>
        <p:spPr bwMode="auto">
          <a:xfrm>
            <a:off x="2979174" y="1312607"/>
            <a:ext cx="2050026" cy="1633999"/>
          </a:xfrm>
          <a:prstGeom prst="rect">
            <a:avLst/>
          </a:prstGeom>
          <a:noFill/>
          <a:ln w="9525">
            <a:noFill/>
            <a:miter lim="800000"/>
            <a:headEnd/>
            <a:tailEnd/>
          </a:ln>
          <a:effectLst/>
        </p:spPr>
      </p:pic>
    </p:spTree>
    <p:extLst>
      <p:ext uri="{BB962C8B-B14F-4D97-AF65-F5344CB8AC3E}">
        <p14:creationId xmlns:p14="http://schemas.microsoft.com/office/powerpoint/2010/main" val="986488991"/>
      </p:ext>
    </p:extLst>
  </p:cSld>
  <p:clrMapOvr>
    <a:masterClrMapping/>
  </p:clrMapOvr>
  <p:transition advTm="1000"/>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2" cstate="print"/>
          <a:srcRect/>
          <a:stretch>
            <a:fillRect/>
          </a:stretch>
        </p:blipFill>
        <p:spPr bwMode="auto">
          <a:xfrm>
            <a:off x="80963" y="304800"/>
            <a:ext cx="8982075" cy="6248400"/>
          </a:xfrm>
          <a:prstGeom prst="rect">
            <a:avLst/>
          </a:prstGeom>
          <a:noFill/>
          <a:ln w="9525">
            <a:noFill/>
            <a:miter lim="800000"/>
            <a:headEnd/>
            <a:tailEnd/>
          </a:ln>
          <a:effectLst/>
        </p:spPr>
      </p:pic>
      <p:cxnSp>
        <p:nvCxnSpPr>
          <p:cNvPr id="75" name="Straight Connector 74"/>
          <p:cNvCxnSpPr/>
          <p:nvPr/>
        </p:nvCxnSpPr>
        <p:spPr>
          <a:xfrm rot="5400000">
            <a:off x="1054919" y="3079027"/>
            <a:ext cx="3810142"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56</a:t>
            </a:fld>
            <a:endParaRPr lang="en-US" dirty="0"/>
          </a:p>
        </p:txBody>
      </p:sp>
      <p:sp>
        <p:nvSpPr>
          <p:cNvPr id="6" name="Oval 5"/>
          <p:cNvSpPr/>
          <p:nvPr/>
        </p:nvSpPr>
        <p:spPr>
          <a:xfrm>
            <a:off x="8136731" y="120902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045994" y="267933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Oval 7"/>
          <p:cNvSpPr/>
          <p:nvPr/>
        </p:nvSpPr>
        <p:spPr>
          <a:xfrm>
            <a:off x="5641181" y="29520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207794" y="32590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131594" y="33101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874419" y="350021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12507" y="3543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955382" y="343614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693445" y="363378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707733" y="36216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636296" y="367902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736308" y="360239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12496" y="36218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650583" y="36671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593433" y="370760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502945" y="4098127"/>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550570" y="37433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421983" y="42933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483895" y="43219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60095" y="37337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26758" y="46410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402933" y="46934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307683" y="46505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12433" y="46934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260058" y="44981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369595" y="44981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64808" y="422671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236245" y="42933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312445" y="43314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060033" y="4426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860008" y="43886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21920" y="43314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893345" y="46982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964783" y="46648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993358" y="46553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31458" y="46791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807620" y="45267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683795" y="47077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3717133" y="46696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736183" y="45886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783808" y="47029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826670" y="47505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564733" y="46886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483771" y="46743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3593308" y="463152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626646" y="45648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945483" y="48315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150270" y="48267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2221708" y="48410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316958" y="484583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374108"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421733"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2464595"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2512220"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574133"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2621757"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2721770"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793207"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855119"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926556" y="48172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99799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059906" y="4807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09324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169443" y="47839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240881" y="47886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317081" y="47791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355181" y="47410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412331" y="47553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p:cNvPicPr>
            <a:picLocks noChangeAspect="1" noChangeArrowheads="1"/>
          </p:cNvPicPr>
          <p:nvPr/>
        </p:nvPicPr>
        <p:blipFill>
          <a:blip r:embed="rId3" cstate="print"/>
          <a:srcRect l="10093" t="12475" r="15946"/>
          <a:stretch>
            <a:fillRect/>
          </a:stretch>
        </p:blipFill>
        <p:spPr bwMode="auto">
          <a:xfrm>
            <a:off x="2979174" y="1312607"/>
            <a:ext cx="2050026" cy="1633999"/>
          </a:xfrm>
          <a:prstGeom prst="rect">
            <a:avLst/>
          </a:prstGeom>
          <a:noFill/>
          <a:ln w="9525">
            <a:noFill/>
            <a:miter lim="800000"/>
            <a:headEnd/>
            <a:tailEnd/>
          </a:ln>
          <a:effectLst/>
        </p:spPr>
      </p:pic>
    </p:spTree>
    <p:extLst>
      <p:ext uri="{BB962C8B-B14F-4D97-AF65-F5344CB8AC3E}">
        <p14:creationId xmlns:p14="http://schemas.microsoft.com/office/powerpoint/2010/main" val="3859566801"/>
      </p:ext>
    </p:extLst>
  </p:cSld>
  <p:clrMapOvr>
    <a:masterClrMapping/>
  </p:clrMapOvr>
  <p:transition advTm="1000"/>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2" cstate="print"/>
          <a:srcRect/>
          <a:stretch>
            <a:fillRect/>
          </a:stretch>
        </p:blipFill>
        <p:spPr bwMode="auto">
          <a:xfrm>
            <a:off x="80963" y="304800"/>
            <a:ext cx="8982075" cy="6248400"/>
          </a:xfrm>
          <a:prstGeom prst="rect">
            <a:avLst/>
          </a:prstGeom>
          <a:noFill/>
          <a:ln w="9525">
            <a:noFill/>
            <a:miter lim="800000"/>
            <a:headEnd/>
            <a:tailEnd/>
          </a:ln>
          <a:effectLst/>
        </p:spPr>
      </p:pic>
      <p:cxnSp>
        <p:nvCxnSpPr>
          <p:cNvPr id="75" name="Straight Connector 74"/>
          <p:cNvCxnSpPr/>
          <p:nvPr/>
        </p:nvCxnSpPr>
        <p:spPr>
          <a:xfrm rot="5400000">
            <a:off x="1054919" y="3079027"/>
            <a:ext cx="3810142"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57</a:t>
            </a:fld>
            <a:endParaRPr lang="en-US" dirty="0"/>
          </a:p>
        </p:txBody>
      </p:sp>
      <p:sp>
        <p:nvSpPr>
          <p:cNvPr id="6" name="Oval 5"/>
          <p:cNvSpPr/>
          <p:nvPr/>
        </p:nvSpPr>
        <p:spPr>
          <a:xfrm>
            <a:off x="8136731" y="120902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045994" y="267933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Oval 7"/>
          <p:cNvSpPr/>
          <p:nvPr/>
        </p:nvSpPr>
        <p:spPr>
          <a:xfrm>
            <a:off x="5641181" y="29520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207794" y="32590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131594" y="33101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874419" y="350021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12507" y="3543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955382" y="343614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693445" y="363378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707733" y="36216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636296" y="386000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736308" y="360239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12496" y="3621877"/>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650583" y="366712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593433" y="40886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502945" y="4098127"/>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550570" y="4231477"/>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421983" y="42933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483895" y="43219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60095" y="42838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26758" y="46410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402933" y="46934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307683" y="46505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12433" y="46934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260058" y="44981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369595" y="44981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64808" y="422671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236245" y="42933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312445" y="43314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060033" y="4426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860008" y="43886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21920" y="43314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893345" y="46982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964783" y="46648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993358" y="46553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31458" y="46791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807620" y="45267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683795" y="47077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3717133" y="46696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736183" y="45886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783808" y="47029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826670" y="47505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564733" y="46886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483771" y="46743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3593308" y="463152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626646" y="45648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945483" y="48315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150270" y="48267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2221708" y="48410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316958" y="484583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374108"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421733"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2464595"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2512220"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574133"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2621757"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2721770"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793207"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855119"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926556" y="48172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99799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059906" y="4807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09324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169443" y="47839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240881" y="47886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317081" y="47791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355181" y="47410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412331" y="47553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p:cNvPicPr>
            <a:picLocks noChangeAspect="1" noChangeArrowheads="1"/>
          </p:cNvPicPr>
          <p:nvPr/>
        </p:nvPicPr>
        <p:blipFill>
          <a:blip r:embed="rId3" cstate="print"/>
          <a:srcRect l="10093" t="12475" r="15946"/>
          <a:stretch>
            <a:fillRect/>
          </a:stretch>
        </p:blipFill>
        <p:spPr bwMode="auto">
          <a:xfrm>
            <a:off x="2979174" y="1312607"/>
            <a:ext cx="2050026" cy="1633999"/>
          </a:xfrm>
          <a:prstGeom prst="rect">
            <a:avLst/>
          </a:prstGeom>
          <a:noFill/>
          <a:ln w="9525">
            <a:noFill/>
            <a:miter lim="800000"/>
            <a:headEnd/>
            <a:tailEnd/>
          </a:ln>
          <a:effectLst/>
        </p:spPr>
      </p:pic>
    </p:spTree>
    <p:extLst>
      <p:ext uri="{BB962C8B-B14F-4D97-AF65-F5344CB8AC3E}">
        <p14:creationId xmlns:p14="http://schemas.microsoft.com/office/powerpoint/2010/main" val="4290450685"/>
      </p:ext>
    </p:extLst>
  </p:cSld>
  <p:clrMapOvr>
    <a:masterClrMapping/>
  </p:clrMapOvr>
  <p:transition advTm="1000"/>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2" cstate="print"/>
          <a:srcRect/>
          <a:stretch>
            <a:fillRect/>
          </a:stretch>
        </p:blipFill>
        <p:spPr bwMode="auto">
          <a:xfrm>
            <a:off x="80963" y="304800"/>
            <a:ext cx="8982075" cy="6248400"/>
          </a:xfrm>
          <a:prstGeom prst="rect">
            <a:avLst/>
          </a:prstGeom>
          <a:noFill/>
          <a:ln w="9525">
            <a:noFill/>
            <a:miter lim="800000"/>
            <a:headEnd/>
            <a:tailEnd/>
          </a:ln>
          <a:effectLst/>
        </p:spPr>
      </p:pic>
      <p:cxnSp>
        <p:nvCxnSpPr>
          <p:cNvPr id="75" name="Straight Connector 74"/>
          <p:cNvCxnSpPr/>
          <p:nvPr/>
        </p:nvCxnSpPr>
        <p:spPr>
          <a:xfrm rot="5400000">
            <a:off x="1054919" y="3079027"/>
            <a:ext cx="3810142"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58</a:t>
            </a:fld>
            <a:endParaRPr lang="en-US" dirty="0"/>
          </a:p>
        </p:txBody>
      </p:sp>
      <p:sp>
        <p:nvSpPr>
          <p:cNvPr id="6" name="Oval 5"/>
          <p:cNvSpPr/>
          <p:nvPr/>
        </p:nvSpPr>
        <p:spPr>
          <a:xfrm>
            <a:off x="8136731" y="120902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045994" y="267933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Oval 7"/>
          <p:cNvSpPr/>
          <p:nvPr/>
        </p:nvSpPr>
        <p:spPr>
          <a:xfrm>
            <a:off x="5641181" y="29520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207794" y="32590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131594" y="33101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874419" y="3500218"/>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12507" y="3543946"/>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955382" y="3436141"/>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693445" y="388381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707733" y="385524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636296" y="386000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736308" y="3602394"/>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12496" y="44696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650583" y="456009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593433" y="40886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502945" y="4098127"/>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550570" y="4231477"/>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421983" y="42933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483895" y="43219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60095" y="42838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26758" y="46410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402933" y="46934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307683" y="46505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12433" y="46934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260058" y="44981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369595" y="44981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64808" y="422671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236245" y="42933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312445" y="43314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060033" y="4426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860008" y="43886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21920" y="43314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893345" y="46982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964783" y="46648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993358" y="46553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31458" y="46791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807620" y="45267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683795" y="47077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3717133" y="46696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736183" y="45886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783808" y="47029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826670" y="47505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564733" y="46886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483771" y="46743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3593308" y="463152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626646" y="45648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945483" y="48315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150270" y="48267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2221708" y="48410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316958" y="484583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374108"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421733"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2464595"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2512220"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574133"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2621757"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2721770"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793207"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855119"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926556" y="48172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99799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059906" y="4807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09324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169443" y="47839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240881" y="47886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317081" y="47791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355181" y="47410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412331" y="47553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p:cNvPicPr>
            <a:picLocks noChangeAspect="1" noChangeArrowheads="1"/>
          </p:cNvPicPr>
          <p:nvPr/>
        </p:nvPicPr>
        <p:blipFill>
          <a:blip r:embed="rId3" cstate="print"/>
          <a:srcRect l="10093" t="12475" r="15946"/>
          <a:stretch>
            <a:fillRect/>
          </a:stretch>
        </p:blipFill>
        <p:spPr bwMode="auto">
          <a:xfrm>
            <a:off x="2979174" y="1312607"/>
            <a:ext cx="2050026" cy="1633999"/>
          </a:xfrm>
          <a:prstGeom prst="rect">
            <a:avLst/>
          </a:prstGeom>
          <a:noFill/>
          <a:ln w="9525">
            <a:noFill/>
            <a:miter lim="800000"/>
            <a:headEnd/>
            <a:tailEnd/>
          </a:ln>
          <a:effectLst/>
        </p:spPr>
      </p:pic>
    </p:spTree>
    <p:extLst>
      <p:ext uri="{BB962C8B-B14F-4D97-AF65-F5344CB8AC3E}">
        <p14:creationId xmlns:p14="http://schemas.microsoft.com/office/powerpoint/2010/main" val="3898715447"/>
      </p:ext>
    </p:extLst>
  </p:cSld>
  <p:clrMapOvr>
    <a:masterClrMapping/>
  </p:clrMapOvr>
  <p:transition advTm="1000"/>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2" cstate="print"/>
          <a:srcRect/>
          <a:stretch>
            <a:fillRect/>
          </a:stretch>
        </p:blipFill>
        <p:spPr bwMode="auto">
          <a:xfrm>
            <a:off x="80963" y="304800"/>
            <a:ext cx="8982075" cy="6248400"/>
          </a:xfrm>
          <a:prstGeom prst="rect">
            <a:avLst/>
          </a:prstGeom>
          <a:noFill/>
          <a:ln w="9525">
            <a:noFill/>
            <a:miter lim="800000"/>
            <a:headEnd/>
            <a:tailEnd/>
          </a:ln>
          <a:effectLst/>
        </p:spPr>
      </p:pic>
      <p:cxnSp>
        <p:nvCxnSpPr>
          <p:cNvPr id="77" name="Straight Connector 76"/>
          <p:cNvCxnSpPr/>
          <p:nvPr/>
        </p:nvCxnSpPr>
        <p:spPr>
          <a:xfrm rot="5400000">
            <a:off x="1054919" y="3079027"/>
            <a:ext cx="3810142"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59</a:t>
            </a:fld>
            <a:endParaRPr lang="en-US" dirty="0"/>
          </a:p>
        </p:txBody>
      </p:sp>
      <p:sp>
        <p:nvSpPr>
          <p:cNvPr id="6" name="Oval 5"/>
          <p:cNvSpPr/>
          <p:nvPr/>
        </p:nvSpPr>
        <p:spPr>
          <a:xfrm>
            <a:off x="8136731" y="120902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045994" y="267933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Oval 7"/>
          <p:cNvSpPr/>
          <p:nvPr/>
        </p:nvSpPr>
        <p:spPr>
          <a:xfrm>
            <a:off x="5641181" y="29520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207794" y="32590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131594" y="3310150"/>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874419" y="387429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12507" y="379332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955382" y="465534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693445" y="388381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707733" y="385524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636296" y="386000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736308" y="435054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12496" y="44696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650583" y="456009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593433" y="40886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502945" y="4098127"/>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550570" y="4231477"/>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421983" y="42933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483895" y="43219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60095" y="42838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26758" y="46410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402933" y="46934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307683" y="46505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12433" y="46934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260058" y="44981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369595" y="44981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64808" y="422671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236245" y="42933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312445" y="43314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060033" y="4426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860008" y="43886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21920" y="43314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893345" y="46982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964783" y="46648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993358" y="46553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31458" y="46791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807620" y="45267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683795" y="47077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3717133" y="46696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736183" y="45886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783808" y="47029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826670" y="47505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564733" y="46886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483771" y="46743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3593308" y="463152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626646" y="45648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945483" y="48315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150270" y="48267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2221708" y="48410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316958" y="484583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374108"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421733"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2464595"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2512220"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574133"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2621757"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2721770"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793207"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855119"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926556" y="48172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99799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059906" y="4807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09324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169443" y="47839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240881" y="47886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317081" y="47791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355181" y="47410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412331" y="47553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p:cNvSpPr/>
          <p:nvPr/>
        </p:nvSpPr>
        <p:spPr>
          <a:xfrm>
            <a:off x="4929836" y="4608579"/>
            <a:ext cx="196345" cy="185092"/>
          </a:xfrm>
          <a:prstGeom prst="ellipse">
            <a:avLst/>
          </a:prstGeom>
          <a:solidFill>
            <a:srgbClr val="0070C0"/>
          </a:solidFill>
          <a:ln w="635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8" name="Picture 77"/>
          <p:cNvPicPr>
            <a:picLocks noChangeAspect="1" noChangeArrowheads="1"/>
          </p:cNvPicPr>
          <p:nvPr/>
        </p:nvPicPr>
        <p:blipFill>
          <a:blip r:embed="rId3" cstate="print"/>
          <a:srcRect l="10093" t="12475" r="15946"/>
          <a:stretch>
            <a:fillRect/>
          </a:stretch>
        </p:blipFill>
        <p:spPr bwMode="auto">
          <a:xfrm>
            <a:off x="2979174" y="1312607"/>
            <a:ext cx="2050026" cy="1633999"/>
          </a:xfrm>
          <a:prstGeom prst="rect">
            <a:avLst/>
          </a:prstGeom>
          <a:noFill/>
          <a:ln w="9525">
            <a:noFill/>
            <a:miter lim="800000"/>
            <a:headEnd/>
            <a:tailEnd/>
          </a:ln>
          <a:effectLst/>
        </p:spPr>
      </p:pic>
      <p:sp>
        <p:nvSpPr>
          <p:cNvPr id="76" name="Oval 75"/>
          <p:cNvSpPr/>
          <p:nvPr/>
        </p:nvSpPr>
        <p:spPr>
          <a:xfrm>
            <a:off x="4832854" y="3846579"/>
            <a:ext cx="196345" cy="185092"/>
          </a:xfrm>
          <a:prstGeom prst="ellipse">
            <a:avLst/>
          </a:prstGeom>
          <a:solidFill>
            <a:srgbClr val="0070C0"/>
          </a:solid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6227322"/>
      </p:ext>
    </p:extLst>
  </p:cSld>
  <p:clrMapOvr>
    <a:masterClrMapping/>
  </p:clrMapOvr>
  <p:transition advTm="1000"/>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2" cstate="print"/>
          <a:srcRect/>
          <a:stretch>
            <a:fillRect/>
          </a:stretch>
        </p:blipFill>
        <p:spPr bwMode="auto">
          <a:xfrm>
            <a:off x="80963" y="304800"/>
            <a:ext cx="8982075" cy="6248400"/>
          </a:xfrm>
          <a:prstGeom prst="rect">
            <a:avLst/>
          </a:prstGeom>
          <a:noFill/>
          <a:ln w="9525">
            <a:noFill/>
            <a:miter lim="800000"/>
            <a:headEnd/>
            <a:tailEnd/>
          </a:ln>
          <a:effectLst/>
        </p:spPr>
      </p:pic>
      <p:cxnSp>
        <p:nvCxnSpPr>
          <p:cNvPr id="75" name="Straight Connector 74"/>
          <p:cNvCxnSpPr/>
          <p:nvPr/>
        </p:nvCxnSpPr>
        <p:spPr>
          <a:xfrm rot="5400000">
            <a:off x="1054919" y="3079027"/>
            <a:ext cx="3810142"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60</a:t>
            </a:fld>
            <a:endParaRPr lang="en-US" dirty="0"/>
          </a:p>
        </p:txBody>
      </p:sp>
      <p:sp>
        <p:nvSpPr>
          <p:cNvPr id="6" name="Oval 5"/>
          <p:cNvSpPr/>
          <p:nvPr/>
        </p:nvSpPr>
        <p:spPr>
          <a:xfrm>
            <a:off x="8136731" y="120902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045994" y="267933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Oval 7"/>
          <p:cNvSpPr/>
          <p:nvPr/>
        </p:nvSpPr>
        <p:spPr>
          <a:xfrm>
            <a:off x="5641181" y="29520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207794" y="3259062"/>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131594" y="354567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874419" y="387429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12507" y="379332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955382" y="465534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693445" y="388381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707733" y="385524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636296" y="386000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736308" y="435054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12496" y="44696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650583" y="456009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593433" y="40886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502945" y="4098127"/>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550570" y="4231477"/>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421983" y="42933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483895" y="43219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60095" y="42838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26758" y="46410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402933" y="46934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307683" y="46505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12433" y="46934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260058" y="44981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369595" y="44981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64808" y="422671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236245" y="42933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312445" y="43314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060033" y="4426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860008" y="43886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21920" y="43314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893345" y="46982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964783" y="46648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993358" y="46553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31458" y="46791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807620" y="45267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683795" y="47077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3717133" y="46696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736183" y="45886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783808" y="47029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826670" y="47505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564733" y="46886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483771" y="46743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3593308" y="463152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626646" y="45648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945483" y="48315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150270" y="48267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2221708" y="48410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316958" y="484583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374108"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421733"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2464595"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2512220"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574133"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2621757"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2721770"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793207"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855119"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926556" y="48172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99799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059906" y="4807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09324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169443" y="47839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240881" y="47886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317081" y="47791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355181" y="47410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412331" y="47553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p:cNvPicPr>
            <a:picLocks noChangeAspect="1" noChangeArrowheads="1"/>
          </p:cNvPicPr>
          <p:nvPr/>
        </p:nvPicPr>
        <p:blipFill>
          <a:blip r:embed="rId3" cstate="print"/>
          <a:srcRect l="10093" t="12475" r="15946"/>
          <a:stretch>
            <a:fillRect/>
          </a:stretch>
        </p:blipFill>
        <p:spPr bwMode="auto">
          <a:xfrm>
            <a:off x="2979174" y="1312607"/>
            <a:ext cx="2050026" cy="1633999"/>
          </a:xfrm>
          <a:prstGeom prst="rect">
            <a:avLst/>
          </a:prstGeom>
          <a:noFill/>
          <a:ln w="9525">
            <a:noFill/>
            <a:miter lim="800000"/>
            <a:headEnd/>
            <a:tailEnd/>
          </a:ln>
          <a:effectLst/>
        </p:spPr>
      </p:pic>
    </p:spTree>
    <p:extLst>
      <p:ext uri="{BB962C8B-B14F-4D97-AF65-F5344CB8AC3E}">
        <p14:creationId xmlns:p14="http://schemas.microsoft.com/office/powerpoint/2010/main" val="2667074870"/>
      </p:ext>
    </p:extLst>
  </p:cSld>
  <p:clrMapOvr>
    <a:masterClrMapping/>
  </p:clrMapOvr>
  <p:transition advTm="1000"/>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2" cstate="print"/>
          <a:srcRect/>
          <a:stretch>
            <a:fillRect/>
          </a:stretch>
        </p:blipFill>
        <p:spPr bwMode="auto">
          <a:xfrm>
            <a:off x="80963" y="304800"/>
            <a:ext cx="8982075" cy="6248400"/>
          </a:xfrm>
          <a:prstGeom prst="rect">
            <a:avLst/>
          </a:prstGeom>
          <a:noFill/>
          <a:ln w="9525">
            <a:noFill/>
            <a:miter lim="800000"/>
            <a:headEnd/>
            <a:tailEnd/>
          </a:ln>
          <a:effectLst/>
        </p:spPr>
      </p:pic>
      <p:cxnSp>
        <p:nvCxnSpPr>
          <p:cNvPr id="75" name="Straight Connector 74"/>
          <p:cNvCxnSpPr/>
          <p:nvPr/>
        </p:nvCxnSpPr>
        <p:spPr>
          <a:xfrm rot="5400000">
            <a:off x="1054919" y="3079027"/>
            <a:ext cx="3810142"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61</a:t>
            </a:fld>
            <a:endParaRPr lang="en-US" dirty="0"/>
          </a:p>
        </p:txBody>
      </p:sp>
      <p:sp>
        <p:nvSpPr>
          <p:cNvPr id="6" name="Oval 5"/>
          <p:cNvSpPr/>
          <p:nvPr/>
        </p:nvSpPr>
        <p:spPr>
          <a:xfrm>
            <a:off x="8136731" y="120902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045994" y="267933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Oval 7"/>
          <p:cNvSpPr/>
          <p:nvPr/>
        </p:nvSpPr>
        <p:spPr>
          <a:xfrm>
            <a:off x="5641181" y="295209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207794" y="399335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131594" y="354567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874419" y="387429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12507" y="379332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955382" y="465534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693445" y="388381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707733" y="385524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636296" y="386000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736308" y="435054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12496" y="44696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650583" y="456009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593433" y="40886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502945" y="4098127"/>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550570" y="4231477"/>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421983" y="42933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483895" y="43219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60095" y="42838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26758" y="46410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402933" y="46934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307683" y="46505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12433" y="46934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260058" y="44981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369595" y="44981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64808" y="422671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236245" y="42933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312445" y="43314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060033" y="4426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860008" y="43886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21920" y="43314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893345" y="46982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964783" y="46648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993358" y="46553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31458" y="46791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807620" y="45267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683795" y="47077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3717133" y="46696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736183" y="45886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783808" y="47029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826670" y="47505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564733" y="46886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483771" y="46743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3593308" y="463152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626646" y="45648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945483" y="48315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150270" y="48267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2221708" y="48410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316958" y="484583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374108"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421733"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2464595"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2512220"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574133"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2621757"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2721770"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793207"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855119"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926556" y="48172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99799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059906" y="4807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09324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169443" y="47839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240881" y="47886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317081" y="47791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355181" y="47410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412331" y="47553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p:cNvPicPr>
            <a:picLocks noChangeAspect="1" noChangeArrowheads="1"/>
          </p:cNvPicPr>
          <p:nvPr/>
        </p:nvPicPr>
        <p:blipFill>
          <a:blip r:embed="rId3" cstate="print"/>
          <a:srcRect l="10093" t="12475" r="15946"/>
          <a:stretch>
            <a:fillRect/>
          </a:stretch>
        </p:blipFill>
        <p:spPr bwMode="auto">
          <a:xfrm>
            <a:off x="2979174" y="1312607"/>
            <a:ext cx="2050026" cy="1633999"/>
          </a:xfrm>
          <a:prstGeom prst="rect">
            <a:avLst/>
          </a:prstGeom>
          <a:noFill/>
          <a:ln w="9525">
            <a:noFill/>
            <a:miter lim="800000"/>
            <a:headEnd/>
            <a:tailEnd/>
          </a:ln>
          <a:effectLst/>
        </p:spPr>
      </p:pic>
    </p:spTree>
    <p:extLst>
      <p:ext uri="{BB962C8B-B14F-4D97-AF65-F5344CB8AC3E}">
        <p14:creationId xmlns:p14="http://schemas.microsoft.com/office/powerpoint/2010/main" val="1358985489"/>
      </p:ext>
    </p:extLst>
  </p:cSld>
  <p:clrMapOvr>
    <a:masterClrMapping/>
  </p:clrMapOvr>
  <p:transition advTm="1000"/>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2" cstate="print"/>
          <a:srcRect/>
          <a:stretch>
            <a:fillRect/>
          </a:stretch>
        </p:blipFill>
        <p:spPr bwMode="auto">
          <a:xfrm>
            <a:off x="80963" y="304800"/>
            <a:ext cx="8982075" cy="6248400"/>
          </a:xfrm>
          <a:prstGeom prst="rect">
            <a:avLst/>
          </a:prstGeom>
          <a:noFill/>
          <a:ln w="9525">
            <a:noFill/>
            <a:miter lim="800000"/>
            <a:headEnd/>
            <a:tailEnd/>
          </a:ln>
          <a:effectLst/>
        </p:spPr>
      </p:pic>
      <p:cxnSp>
        <p:nvCxnSpPr>
          <p:cNvPr id="75" name="Straight Connector 74"/>
          <p:cNvCxnSpPr/>
          <p:nvPr/>
        </p:nvCxnSpPr>
        <p:spPr>
          <a:xfrm rot="5400000">
            <a:off x="1054919" y="3079027"/>
            <a:ext cx="3810142"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62</a:t>
            </a:fld>
            <a:endParaRPr lang="en-US" dirty="0"/>
          </a:p>
        </p:txBody>
      </p:sp>
      <p:sp>
        <p:nvSpPr>
          <p:cNvPr id="6" name="Oval 5"/>
          <p:cNvSpPr/>
          <p:nvPr/>
        </p:nvSpPr>
        <p:spPr>
          <a:xfrm>
            <a:off x="8136731" y="120902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045994" y="2679335"/>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Oval 7"/>
          <p:cNvSpPr/>
          <p:nvPr/>
        </p:nvSpPr>
        <p:spPr>
          <a:xfrm>
            <a:off x="5641181" y="315991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207794" y="399335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131594" y="354567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874419" y="387429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12507" y="379332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955382" y="465534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693445" y="388381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707733" y="385524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636296" y="386000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736308" y="435054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12496" y="44696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650583" y="456009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593433" y="40886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502945" y="4098127"/>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550570" y="4231477"/>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421983" y="42933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483895" y="43219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60095" y="42838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26758" y="46410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402933" y="46934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307683" y="46505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12433" y="46934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260058" y="44981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369595" y="44981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64808" y="422671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236245" y="42933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312445" y="43314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060033" y="4426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860008" y="43886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21920" y="43314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893345" y="46982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964783" y="46648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993358" y="46553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31458" y="46791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807620" y="45267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683795" y="47077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3717133" y="46696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736183" y="45886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783808" y="47029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826670" y="47505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564733" y="46886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483771" y="46743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3593308" y="463152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626646" y="45648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945483" y="48315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150270" y="48267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2221708" y="48410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316958" y="484583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374108"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421733"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2464595"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2512220"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574133"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2621757"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2721770"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793207"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855119"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926556" y="48172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99799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059906" y="4807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09324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169443" y="47839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240881" y="47886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317081" y="47791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355181" y="47410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412331" y="47553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p:cNvPicPr>
            <a:picLocks noChangeAspect="1" noChangeArrowheads="1"/>
          </p:cNvPicPr>
          <p:nvPr/>
        </p:nvPicPr>
        <p:blipFill>
          <a:blip r:embed="rId3" cstate="print"/>
          <a:srcRect l="10093" t="12475" r="15946"/>
          <a:stretch>
            <a:fillRect/>
          </a:stretch>
        </p:blipFill>
        <p:spPr bwMode="auto">
          <a:xfrm>
            <a:off x="2979174" y="1312607"/>
            <a:ext cx="2050026" cy="1633999"/>
          </a:xfrm>
          <a:prstGeom prst="rect">
            <a:avLst/>
          </a:prstGeom>
          <a:noFill/>
          <a:ln w="9525">
            <a:noFill/>
            <a:miter lim="800000"/>
            <a:headEnd/>
            <a:tailEnd/>
          </a:ln>
          <a:effectLst/>
        </p:spPr>
      </p:pic>
    </p:spTree>
    <p:extLst>
      <p:ext uri="{BB962C8B-B14F-4D97-AF65-F5344CB8AC3E}">
        <p14:creationId xmlns:p14="http://schemas.microsoft.com/office/powerpoint/2010/main" val="1277544231"/>
      </p:ext>
    </p:extLst>
  </p:cSld>
  <p:clrMapOvr>
    <a:masterClrMapping/>
  </p:clrMapOvr>
  <p:transition advTm="1000"/>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2" cstate="print"/>
          <a:srcRect/>
          <a:stretch>
            <a:fillRect/>
          </a:stretch>
        </p:blipFill>
        <p:spPr bwMode="auto">
          <a:xfrm>
            <a:off x="80963" y="304800"/>
            <a:ext cx="8982075" cy="6248400"/>
          </a:xfrm>
          <a:prstGeom prst="rect">
            <a:avLst/>
          </a:prstGeom>
          <a:noFill/>
          <a:ln w="9525">
            <a:noFill/>
            <a:miter lim="800000"/>
            <a:headEnd/>
            <a:tailEnd/>
          </a:ln>
          <a:effectLst/>
        </p:spPr>
      </p:pic>
      <p:cxnSp>
        <p:nvCxnSpPr>
          <p:cNvPr id="75" name="Straight Connector 74"/>
          <p:cNvCxnSpPr/>
          <p:nvPr/>
        </p:nvCxnSpPr>
        <p:spPr>
          <a:xfrm rot="5400000">
            <a:off x="1054919" y="3079027"/>
            <a:ext cx="3810142"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63</a:t>
            </a:fld>
            <a:endParaRPr lang="en-US" dirty="0"/>
          </a:p>
        </p:txBody>
      </p:sp>
      <p:sp>
        <p:nvSpPr>
          <p:cNvPr id="6" name="Oval 5"/>
          <p:cNvSpPr/>
          <p:nvPr/>
        </p:nvSpPr>
        <p:spPr>
          <a:xfrm>
            <a:off x="8136731" y="1209023"/>
            <a:ext cx="100011" cy="97633"/>
          </a:xfrm>
          <a:prstGeom prst="ellipse">
            <a:avLst/>
          </a:prstGeom>
          <a:solidFill>
            <a:srgbClr val="92D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2D050"/>
              </a:solidFill>
            </a:endParaRPr>
          </a:p>
        </p:txBody>
      </p:sp>
      <p:sp>
        <p:nvSpPr>
          <p:cNvPr id="7" name="Oval 6"/>
          <p:cNvSpPr/>
          <p:nvPr/>
        </p:nvSpPr>
        <p:spPr>
          <a:xfrm>
            <a:off x="6045994" y="330279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5641181" y="315991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207794" y="399335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131594" y="354567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874419" y="387429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12507" y="379332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955382" y="465534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693445" y="388381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707733" y="385524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636296" y="386000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736308" y="435054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12496" y="44696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650583" y="456009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593433" y="40886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502945" y="4098127"/>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550570" y="4231477"/>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421983" y="42933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483895" y="43219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60095" y="42838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26758" y="46410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402933" y="46934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307683" y="46505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12433" y="46934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260058" y="44981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369595" y="44981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64808" y="422671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236245" y="42933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312445" y="43314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060033" y="4426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860008" y="43886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21920" y="43314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893345" y="46982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964783" y="46648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993358" y="46553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31458" y="46791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807620" y="45267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683795" y="47077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3717133" y="46696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736183" y="45886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783808" y="47029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826670" y="47505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564733" y="46886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483771" y="46743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3593308" y="463152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626646" y="45648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945483" y="48315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150270" y="48267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2221708" y="48410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316958" y="484583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374108"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421733"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2464595"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2512220"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574133"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2621757"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2721770"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793207"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855119"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926556" y="48172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99799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059906" y="4807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09324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169443" y="47839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240881" y="47886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317081" y="47791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355181" y="47410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412331" y="47553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p:cNvPicPr>
            <a:picLocks noChangeAspect="1" noChangeArrowheads="1"/>
          </p:cNvPicPr>
          <p:nvPr/>
        </p:nvPicPr>
        <p:blipFill>
          <a:blip r:embed="rId3" cstate="print"/>
          <a:srcRect l="10093" t="12475" r="15946"/>
          <a:stretch>
            <a:fillRect/>
          </a:stretch>
        </p:blipFill>
        <p:spPr bwMode="auto">
          <a:xfrm>
            <a:off x="2979174" y="1312607"/>
            <a:ext cx="2050026" cy="1633999"/>
          </a:xfrm>
          <a:prstGeom prst="rect">
            <a:avLst/>
          </a:prstGeom>
          <a:noFill/>
          <a:ln w="9525">
            <a:noFill/>
            <a:miter lim="800000"/>
            <a:headEnd/>
            <a:tailEnd/>
          </a:ln>
          <a:effectLst/>
        </p:spPr>
      </p:pic>
    </p:spTree>
    <p:extLst>
      <p:ext uri="{BB962C8B-B14F-4D97-AF65-F5344CB8AC3E}">
        <p14:creationId xmlns:p14="http://schemas.microsoft.com/office/powerpoint/2010/main" val="1900368322"/>
      </p:ext>
    </p:extLst>
  </p:cSld>
  <p:clrMapOvr>
    <a:masterClrMapping/>
  </p:clrMapOvr>
  <p:transition advTm="1000"/>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3" cstate="print"/>
          <a:srcRect/>
          <a:stretch>
            <a:fillRect/>
          </a:stretch>
        </p:blipFill>
        <p:spPr bwMode="auto">
          <a:xfrm>
            <a:off x="80963" y="304800"/>
            <a:ext cx="8982075" cy="6248400"/>
          </a:xfrm>
          <a:prstGeom prst="rect">
            <a:avLst/>
          </a:prstGeom>
          <a:noFill/>
          <a:ln w="9525">
            <a:noFill/>
            <a:miter lim="800000"/>
            <a:headEnd/>
            <a:tailEnd/>
          </a:ln>
          <a:effectLst/>
        </p:spPr>
      </p:pic>
      <p:cxnSp>
        <p:nvCxnSpPr>
          <p:cNvPr id="75" name="Straight Connector 74"/>
          <p:cNvCxnSpPr/>
          <p:nvPr/>
        </p:nvCxnSpPr>
        <p:spPr>
          <a:xfrm rot="5400000">
            <a:off x="1054919" y="3079027"/>
            <a:ext cx="3810142"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64</a:t>
            </a:fld>
            <a:endParaRPr lang="en-US" dirty="0"/>
          </a:p>
        </p:txBody>
      </p:sp>
      <p:sp>
        <p:nvSpPr>
          <p:cNvPr id="6" name="Oval 5"/>
          <p:cNvSpPr/>
          <p:nvPr/>
        </p:nvSpPr>
        <p:spPr>
          <a:xfrm>
            <a:off x="8136731" y="156924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045994" y="330279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5641181" y="315991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207794" y="399335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131594" y="354567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874419" y="387429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12507" y="379332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955382" y="465534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693445" y="388381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707733" y="385524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636296" y="386000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736308" y="435054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12496" y="44696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650583" y="456009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593433" y="40886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502945" y="4098127"/>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550570" y="4231477"/>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421983" y="42933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483895" y="43219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560095" y="42838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26758" y="46410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402933" y="46934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4307683" y="46505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212433" y="46934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260058" y="44981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369595" y="44981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64808" y="422671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236245" y="42933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312445" y="43314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060033" y="4426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860008" y="43886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21920" y="433148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893345" y="4698202"/>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964783" y="4664864"/>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993358" y="46553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31458" y="46791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807620" y="45267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683795" y="47077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3717133" y="46696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736183" y="45886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783808" y="47029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826670" y="47505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564733" y="46886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483771" y="46743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3593308" y="463152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626646" y="45648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945483" y="48315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150270" y="48267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2221708" y="4841075"/>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316958" y="484583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374108"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421733"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2464595"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2512220"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574133"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2621757" y="4831551"/>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2721770"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793207"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855119" y="48220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2926556" y="48172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99799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059906" y="4807739"/>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093243" y="480297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169443" y="4783926"/>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240881" y="4788688"/>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317081" y="47791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355181" y="4741063"/>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412331" y="4755350"/>
            <a:ext cx="100011" cy="97633"/>
          </a:xfrm>
          <a:prstGeom prst="ellipse">
            <a:avLst/>
          </a:prstGeom>
          <a:solidFill>
            <a:srgbClr val="0070C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p:cNvPicPr>
            <a:picLocks noChangeAspect="1" noChangeArrowheads="1"/>
          </p:cNvPicPr>
          <p:nvPr/>
        </p:nvPicPr>
        <p:blipFill>
          <a:blip r:embed="rId4" cstate="print"/>
          <a:srcRect l="10093" t="12475" r="15946"/>
          <a:stretch>
            <a:fillRect/>
          </a:stretch>
        </p:blipFill>
        <p:spPr bwMode="auto">
          <a:xfrm>
            <a:off x="2979174" y="1312607"/>
            <a:ext cx="2050026" cy="1633999"/>
          </a:xfrm>
          <a:prstGeom prst="rect">
            <a:avLst/>
          </a:prstGeom>
          <a:noFill/>
          <a:ln w="9525">
            <a:noFill/>
            <a:miter lim="800000"/>
            <a:headEnd/>
            <a:tailEnd/>
          </a:ln>
          <a:effectLst/>
        </p:spPr>
      </p:pic>
      <p:sp>
        <p:nvSpPr>
          <p:cNvPr id="74" name="Rectangle 2"/>
          <p:cNvSpPr txBox="1">
            <a:spLocks noChangeArrowheads="1"/>
          </p:cNvSpPr>
          <p:nvPr/>
        </p:nvSpPr>
        <p:spPr bwMode="auto">
          <a:xfrm>
            <a:off x="0" y="-19053"/>
            <a:ext cx="9144000" cy="10937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600" b="1" kern="0" dirty="0" smtClean="0">
                <a:solidFill>
                  <a:schemeClr val="tx2"/>
                </a:solidFill>
                <a:latin typeface="+mj-lt"/>
                <a:ea typeface="+mj-ea"/>
                <a:cs typeface="+mj-cs"/>
              </a:rPr>
              <a:t>The Bayesian View: The Measurement </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sz="3600" b="1" u="sng" kern="0" dirty="0" smtClean="0">
                <a:solidFill>
                  <a:schemeClr val="tx2"/>
                </a:solidFill>
                <a:latin typeface="+mj-lt"/>
                <a:ea typeface="+mj-ea"/>
                <a:cs typeface="+mj-cs"/>
              </a:rPr>
              <a:t>and</a:t>
            </a:r>
            <a:r>
              <a:rPr lang="en-US" sz="3600" b="1" kern="0" dirty="0" smtClean="0">
                <a:solidFill>
                  <a:schemeClr val="tx2"/>
                </a:solidFill>
                <a:latin typeface="+mj-lt"/>
                <a:ea typeface="+mj-ea"/>
                <a:cs typeface="+mj-cs"/>
              </a:rPr>
              <a:t> the Prior Give the Measurand</a:t>
            </a:r>
            <a:endParaRPr kumimoji="0" lang="en-US" sz="3600" b="1" i="0" u="none" strike="noStrike" kern="0" cap="none" spc="0" normalizeH="0" baseline="0" noProof="0" dirty="0" smtClean="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4398962" y="6546850"/>
            <a:ext cx="520767" cy="311150"/>
          </a:xfrm>
        </p:spPr>
        <p:txBody>
          <a:bodyPr/>
          <a:lstStyle/>
          <a:p>
            <a:pPr>
              <a:defRPr/>
            </a:pPr>
            <a:fld id="{D795396C-2719-4C3A-AA3E-FD781EAEE1E1}" type="slidenum">
              <a:rPr lang="en-US" smtClean="0"/>
              <a:pPr>
                <a:defRPr/>
              </a:pPr>
              <a:t>65</a:t>
            </a:fld>
            <a:endParaRPr lang="en-US" dirty="0"/>
          </a:p>
        </p:txBody>
      </p:sp>
      <p:pic>
        <p:nvPicPr>
          <p:cNvPr id="3" name="Picture 2"/>
          <p:cNvPicPr>
            <a:picLocks noChangeAspect="1" noChangeArrowheads="1"/>
          </p:cNvPicPr>
          <p:nvPr/>
        </p:nvPicPr>
        <p:blipFill>
          <a:blip r:embed="rId2" cstate="print"/>
          <a:srcRect/>
          <a:stretch>
            <a:fillRect/>
          </a:stretch>
        </p:blipFill>
        <p:spPr bwMode="auto">
          <a:xfrm>
            <a:off x="80963" y="304800"/>
            <a:ext cx="8982075" cy="6248400"/>
          </a:xfrm>
          <a:prstGeom prst="rect">
            <a:avLst/>
          </a:prstGeom>
          <a:noFill/>
          <a:ln w="9525">
            <a:noFill/>
            <a:miter lim="800000"/>
            <a:headEnd/>
            <a:tailEnd/>
          </a:ln>
          <a:effectLst/>
        </p:spPr>
      </p:pic>
      <p:pic>
        <p:nvPicPr>
          <p:cNvPr id="5" name="Picture 3"/>
          <p:cNvPicPr>
            <a:picLocks noChangeAspect="1" noChangeArrowheads="1"/>
          </p:cNvPicPr>
          <p:nvPr/>
        </p:nvPicPr>
        <p:blipFill>
          <a:blip r:embed="rId3" cstate="print"/>
          <a:srcRect l="15001" t="12346" r="6974" b="21496"/>
          <a:stretch>
            <a:fillRect/>
          </a:stretch>
        </p:blipFill>
        <p:spPr bwMode="auto">
          <a:xfrm>
            <a:off x="1613839" y="1178065"/>
            <a:ext cx="6682436" cy="3817797"/>
          </a:xfrm>
          <a:prstGeom prst="rect">
            <a:avLst/>
          </a:prstGeom>
          <a:noFill/>
          <a:ln w="9525">
            <a:noFill/>
            <a:miter lim="800000"/>
            <a:headEnd/>
            <a:tailEnd/>
          </a:ln>
          <a:effectLst/>
        </p:spPr>
      </p:pic>
      <p:pic>
        <p:nvPicPr>
          <p:cNvPr id="7" name="Picture 3"/>
          <p:cNvPicPr>
            <a:picLocks noChangeAspect="1" noChangeArrowheads="1"/>
          </p:cNvPicPr>
          <p:nvPr/>
        </p:nvPicPr>
        <p:blipFill>
          <a:blip r:embed="rId4" cstate="print"/>
          <a:srcRect l="12222" t="12475" r="15946"/>
          <a:stretch>
            <a:fillRect/>
          </a:stretch>
        </p:blipFill>
        <p:spPr bwMode="auto">
          <a:xfrm>
            <a:off x="3038168" y="1312607"/>
            <a:ext cx="1991032" cy="1633999"/>
          </a:xfrm>
          <a:prstGeom prst="rect">
            <a:avLst/>
          </a:prstGeom>
          <a:noFill/>
          <a:ln w="9525">
            <a:noFill/>
            <a:miter lim="800000"/>
            <a:headEnd/>
            <a:tailEnd/>
          </a:ln>
          <a:effectLst/>
        </p:spPr>
      </p:pic>
      <p:cxnSp>
        <p:nvCxnSpPr>
          <p:cNvPr id="10" name="Straight Connector 9"/>
          <p:cNvCxnSpPr/>
          <p:nvPr/>
        </p:nvCxnSpPr>
        <p:spPr>
          <a:xfrm rot="5400000">
            <a:off x="1146668" y="2987278"/>
            <a:ext cx="3626644" cy="0"/>
          </a:xfrm>
          <a:prstGeom prst="line">
            <a:avLst/>
          </a:prstGeom>
          <a:ln w="2222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2"/>
          <p:cNvSpPr txBox="1">
            <a:spLocks noChangeArrowheads="1"/>
          </p:cNvSpPr>
          <p:nvPr/>
        </p:nvSpPr>
        <p:spPr bwMode="auto">
          <a:xfrm>
            <a:off x="0" y="-19053"/>
            <a:ext cx="9144000" cy="10937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600" b="1" kern="0" dirty="0" smtClean="0">
                <a:solidFill>
                  <a:schemeClr val="tx2"/>
                </a:solidFill>
                <a:latin typeface="+mj-lt"/>
                <a:ea typeface="+mj-ea"/>
                <a:cs typeface="+mj-cs"/>
              </a:rPr>
              <a:t>5,337 </a:t>
            </a:r>
            <a:r>
              <a:rPr lang="en-US" sz="3600" b="1" kern="0" baseline="30000" dirty="0" smtClean="0">
                <a:solidFill>
                  <a:schemeClr val="tx2"/>
                </a:solidFill>
                <a:latin typeface="+mj-lt"/>
                <a:ea typeface="+mj-ea"/>
                <a:cs typeface="+mj-cs"/>
              </a:rPr>
              <a:t>137</a:t>
            </a:r>
            <a:r>
              <a:rPr lang="en-US" sz="3600" b="1" kern="0" dirty="0" smtClean="0">
                <a:solidFill>
                  <a:schemeClr val="tx2"/>
                </a:solidFill>
                <a:latin typeface="+mj-lt"/>
                <a:ea typeface="+mj-ea"/>
                <a:cs typeface="+mj-cs"/>
              </a:rPr>
              <a:t>Cs Measurements Showing Uncertainty in Measurements &amp; Measurands</a:t>
            </a:r>
            <a:endParaRPr kumimoji="0" lang="en-US" sz="3600" b="1" i="0" u="none" strike="noStrike" kern="0" cap="none" spc="0" normalizeH="0" baseline="0" noProof="0" dirty="0" smtClean="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0"/>
          <p:cNvPicPr>
            <a:picLocks noChangeAspect="1" noChangeArrowheads="1"/>
          </p:cNvPicPr>
          <p:nvPr/>
        </p:nvPicPr>
        <p:blipFill>
          <a:blip r:embed="rId3" cstate="print"/>
          <a:srcRect/>
          <a:stretch>
            <a:fillRect/>
          </a:stretch>
        </p:blipFill>
        <p:spPr bwMode="auto">
          <a:xfrm>
            <a:off x="525301" y="288131"/>
            <a:ext cx="8299612" cy="6246019"/>
          </a:xfrm>
          <a:prstGeom prst="rect">
            <a:avLst/>
          </a:prstGeom>
          <a:noFill/>
          <a:ln w="9525">
            <a:noFill/>
            <a:miter lim="800000"/>
            <a:headEnd/>
            <a:tailEnd/>
          </a:ln>
          <a:effectLst/>
        </p:spPr>
      </p:pic>
      <p:pic>
        <p:nvPicPr>
          <p:cNvPr id="4100" name="Picture 4"/>
          <p:cNvPicPr>
            <a:picLocks noChangeAspect="1" noChangeArrowheads="1"/>
          </p:cNvPicPr>
          <p:nvPr/>
        </p:nvPicPr>
        <p:blipFill>
          <a:blip r:embed="rId4" cstate="print"/>
          <a:srcRect l="16472" t="2487" r="8703" b="12058"/>
          <a:stretch>
            <a:fillRect/>
          </a:stretch>
        </p:blipFill>
        <p:spPr bwMode="auto">
          <a:xfrm>
            <a:off x="1838325" y="745331"/>
            <a:ext cx="6100763" cy="4826794"/>
          </a:xfrm>
          <a:prstGeom prst="rect">
            <a:avLst/>
          </a:prstGeom>
          <a:noFill/>
          <a:ln w="9525">
            <a:noFill/>
            <a:miter lim="800000"/>
            <a:headEnd/>
            <a:tailEnd/>
          </a:ln>
          <a:effectLst/>
        </p:spPr>
      </p:pic>
      <p:sp>
        <p:nvSpPr>
          <p:cNvPr id="2" name="Slide Number Placeholder 1"/>
          <p:cNvSpPr>
            <a:spLocks noGrp="1"/>
          </p:cNvSpPr>
          <p:nvPr>
            <p:ph type="sldNum" sz="quarter" idx="11"/>
          </p:nvPr>
        </p:nvSpPr>
        <p:spPr>
          <a:xfrm>
            <a:off x="4398963" y="6546850"/>
            <a:ext cx="546524" cy="311150"/>
          </a:xfrm>
        </p:spPr>
        <p:txBody>
          <a:bodyPr/>
          <a:lstStyle/>
          <a:p>
            <a:pPr>
              <a:defRPr/>
            </a:pPr>
            <a:fld id="{D795396C-2719-4C3A-AA3E-FD781EAEE1E1}" type="slidenum">
              <a:rPr lang="en-US" smtClean="0"/>
              <a:pPr>
                <a:defRPr/>
              </a:pPr>
              <a:t>66</a:t>
            </a:fld>
            <a:endParaRPr lang="en-US" dirty="0"/>
          </a:p>
        </p:txBody>
      </p:sp>
      <p:sp>
        <p:nvSpPr>
          <p:cNvPr id="11" name="Rectangle 10"/>
          <p:cNvSpPr/>
          <p:nvPr/>
        </p:nvSpPr>
        <p:spPr>
          <a:xfrm>
            <a:off x="8351520" y="5354320"/>
            <a:ext cx="762000" cy="1036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rot="5400000">
            <a:off x="608811" y="3172576"/>
            <a:ext cx="4879337" cy="0"/>
          </a:xfrm>
          <a:prstGeom prst="line">
            <a:avLst/>
          </a:prstGeom>
          <a:ln w="254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7" name="Freeform 6"/>
          <p:cNvSpPr/>
          <p:nvPr/>
        </p:nvSpPr>
        <p:spPr>
          <a:xfrm>
            <a:off x="2186710" y="898235"/>
            <a:ext cx="5618480" cy="4626187"/>
          </a:xfrm>
          <a:custGeom>
            <a:avLst/>
            <a:gdLst>
              <a:gd name="connsiteX0" fmla="*/ 0 w 5618480"/>
              <a:gd name="connsiteY0" fmla="*/ 4622800 h 4626187"/>
              <a:gd name="connsiteX1" fmla="*/ 365760 w 5618480"/>
              <a:gd name="connsiteY1" fmla="*/ 4622800 h 4626187"/>
              <a:gd name="connsiteX2" fmla="*/ 762000 w 5618480"/>
              <a:gd name="connsiteY2" fmla="*/ 4602480 h 4626187"/>
              <a:gd name="connsiteX3" fmla="*/ 1066800 w 5618480"/>
              <a:gd name="connsiteY3" fmla="*/ 4561840 h 4626187"/>
              <a:gd name="connsiteX4" fmla="*/ 1270000 w 5618480"/>
              <a:gd name="connsiteY4" fmla="*/ 4511040 h 4626187"/>
              <a:gd name="connsiteX5" fmla="*/ 1473200 w 5618480"/>
              <a:gd name="connsiteY5" fmla="*/ 4389120 h 4626187"/>
              <a:gd name="connsiteX6" fmla="*/ 1666240 w 5618480"/>
              <a:gd name="connsiteY6" fmla="*/ 4165600 h 4626187"/>
              <a:gd name="connsiteX7" fmla="*/ 1869440 w 5618480"/>
              <a:gd name="connsiteY7" fmla="*/ 3891280 h 4626187"/>
              <a:gd name="connsiteX8" fmla="*/ 2245360 w 5618480"/>
              <a:gd name="connsiteY8" fmla="*/ 3434080 h 4626187"/>
              <a:gd name="connsiteX9" fmla="*/ 2854960 w 5618480"/>
              <a:gd name="connsiteY9" fmla="*/ 2804160 h 4626187"/>
              <a:gd name="connsiteX10" fmla="*/ 3738880 w 5618480"/>
              <a:gd name="connsiteY10" fmla="*/ 1899920 h 4626187"/>
              <a:gd name="connsiteX11" fmla="*/ 5618480 w 5618480"/>
              <a:gd name="connsiteY11" fmla="*/ 0 h 462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18480" h="4626187">
                <a:moveTo>
                  <a:pt x="0" y="4622800"/>
                </a:moveTo>
                <a:cubicBezTo>
                  <a:pt x="119380" y="4624493"/>
                  <a:pt x="238760" y="4626187"/>
                  <a:pt x="365760" y="4622800"/>
                </a:cubicBezTo>
                <a:cubicBezTo>
                  <a:pt x="492760" y="4619413"/>
                  <a:pt x="645160" y="4612640"/>
                  <a:pt x="762000" y="4602480"/>
                </a:cubicBezTo>
                <a:cubicBezTo>
                  <a:pt x="878840" y="4592320"/>
                  <a:pt x="982133" y="4577080"/>
                  <a:pt x="1066800" y="4561840"/>
                </a:cubicBezTo>
                <a:cubicBezTo>
                  <a:pt x="1151467" y="4546600"/>
                  <a:pt x="1202267" y="4539827"/>
                  <a:pt x="1270000" y="4511040"/>
                </a:cubicBezTo>
                <a:cubicBezTo>
                  <a:pt x="1337733" y="4482253"/>
                  <a:pt x="1407160" y="4446693"/>
                  <a:pt x="1473200" y="4389120"/>
                </a:cubicBezTo>
                <a:cubicBezTo>
                  <a:pt x="1539240" y="4331547"/>
                  <a:pt x="1600200" y="4248573"/>
                  <a:pt x="1666240" y="4165600"/>
                </a:cubicBezTo>
                <a:cubicBezTo>
                  <a:pt x="1732280" y="4082627"/>
                  <a:pt x="1772920" y="4013200"/>
                  <a:pt x="1869440" y="3891280"/>
                </a:cubicBezTo>
                <a:cubicBezTo>
                  <a:pt x="1965960" y="3769360"/>
                  <a:pt x="2081107" y="3615267"/>
                  <a:pt x="2245360" y="3434080"/>
                </a:cubicBezTo>
                <a:cubicBezTo>
                  <a:pt x="2409613" y="3252893"/>
                  <a:pt x="2854960" y="2804160"/>
                  <a:pt x="2854960" y="2804160"/>
                </a:cubicBezTo>
                <a:lnTo>
                  <a:pt x="3738880" y="1899920"/>
                </a:lnTo>
                <a:lnTo>
                  <a:pt x="5618480" y="0"/>
                </a:lnTo>
              </a:path>
            </a:pathLst>
          </a:cu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ectangle 8"/>
          <p:cNvSpPr/>
          <p:nvPr/>
        </p:nvSpPr>
        <p:spPr>
          <a:xfrm>
            <a:off x="3078480" y="1046480"/>
            <a:ext cx="1818640" cy="1859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347720" y="1498600"/>
            <a:ext cx="2138680" cy="338554"/>
          </a:xfrm>
          <a:prstGeom prst="rect">
            <a:avLst/>
          </a:prstGeom>
          <a:noFill/>
        </p:spPr>
        <p:txBody>
          <a:bodyPr wrap="square" rtlCol="0">
            <a:spAutoFit/>
          </a:bodyPr>
          <a:lstStyle/>
          <a:p>
            <a:r>
              <a:rPr lang="en-US" b="1" dirty="0" smtClean="0">
                <a:latin typeface="+mn-lt"/>
              </a:rPr>
              <a:t>Assigned Uncertainty</a:t>
            </a:r>
          </a:p>
        </p:txBody>
      </p:sp>
      <p:pic>
        <p:nvPicPr>
          <p:cNvPr id="12" name="Picture 2"/>
          <p:cNvPicPr>
            <a:picLocks noChangeAspect="1" noChangeArrowheads="1"/>
          </p:cNvPicPr>
          <p:nvPr/>
        </p:nvPicPr>
        <p:blipFill>
          <a:blip r:embed="rId5" cstate="print"/>
          <a:srcRect t="16847" b="68739"/>
          <a:stretch>
            <a:fillRect/>
          </a:stretch>
        </p:blipFill>
        <p:spPr bwMode="auto">
          <a:xfrm>
            <a:off x="3285808" y="1859280"/>
            <a:ext cx="2200275" cy="254000"/>
          </a:xfrm>
          <a:prstGeom prst="rect">
            <a:avLst/>
          </a:prstGeom>
          <a:noFill/>
          <a:ln w="9525">
            <a:noFill/>
            <a:miter lim="800000"/>
            <a:headEnd/>
            <a:tailEnd/>
          </a:ln>
          <a:effectLst/>
        </p:spPr>
      </p:pic>
      <p:pic>
        <p:nvPicPr>
          <p:cNvPr id="13" name="Picture 2"/>
          <p:cNvPicPr>
            <a:picLocks noChangeAspect="1" noChangeArrowheads="1"/>
          </p:cNvPicPr>
          <p:nvPr/>
        </p:nvPicPr>
        <p:blipFill>
          <a:blip r:embed="rId5" cstate="print"/>
          <a:srcRect b="82577"/>
          <a:stretch>
            <a:fillRect/>
          </a:stretch>
        </p:blipFill>
        <p:spPr bwMode="auto">
          <a:xfrm>
            <a:off x="3285808" y="1267778"/>
            <a:ext cx="2200275" cy="307022"/>
          </a:xfrm>
          <a:prstGeom prst="rect">
            <a:avLst/>
          </a:prstGeom>
          <a:noFill/>
          <a:ln w="9525">
            <a:noFill/>
            <a:miter lim="800000"/>
            <a:headEnd/>
            <a:tailEnd/>
          </a:ln>
          <a:effectLst/>
        </p:spPr>
      </p:pic>
      <p:pic>
        <p:nvPicPr>
          <p:cNvPr id="14" name="Picture 3"/>
          <p:cNvPicPr>
            <a:picLocks noChangeAspect="1" noChangeArrowheads="1"/>
          </p:cNvPicPr>
          <p:nvPr/>
        </p:nvPicPr>
        <p:blipFill>
          <a:blip r:embed="rId6" cstate="print"/>
          <a:srcRect l="19180" t="13892" r="68018" b="79430"/>
          <a:stretch>
            <a:fillRect/>
          </a:stretch>
        </p:blipFill>
        <p:spPr bwMode="auto">
          <a:xfrm>
            <a:off x="3538855" y="944245"/>
            <a:ext cx="1209675" cy="409575"/>
          </a:xfrm>
          <a:prstGeom prst="rect">
            <a:avLst/>
          </a:prstGeom>
          <a:noFill/>
          <a:ln w="9525">
            <a:noFill/>
            <a:miter lim="800000"/>
            <a:headEnd/>
            <a:tailEnd/>
          </a:ln>
          <a:effectLst/>
        </p:spPr>
      </p:pic>
      <p:sp>
        <p:nvSpPr>
          <p:cNvPr id="15" name="Rectangle 2"/>
          <p:cNvSpPr txBox="1">
            <a:spLocks noChangeArrowheads="1"/>
          </p:cNvSpPr>
          <p:nvPr/>
        </p:nvSpPr>
        <p:spPr bwMode="auto">
          <a:xfrm>
            <a:off x="0" y="66675"/>
            <a:ext cx="9144000" cy="57242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smtClean="0">
                <a:ln>
                  <a:noFill/>
                </a:ln>
                <a:solidFill>
                  <a:schemeClr val="tx2"/>
                </a:solidFill>
                <a:effectLst/>
                <a:uLnTx/>
                <a:uFillTx/>
                <a:latin typeface="+mj-lt"/>
                <a:ea typeface="+mj-ea"/>
                <a:cs typeface="+mj-cs"/>
              </a:rPr>
              <a:t>5,337 </a:t>
            </a:r>
            <a:r>
              <a:rPr kumimoji="0" lang="en-US" sz="3600" b="1" i="0" u="none" strike="noStrike" kern="0" cap="none" spc="0" normalizeH="0" baseline="30000" noProof="0" dirty="0" smtClean="0">
                <a:ln>
                  <a:noFill/>
                </a:ln>
                <a:solidFill>
                  <a:schemeClr val="tx2"/>
                </a:solidFill>
                <a:effectLst/>
                <a:uLnTx/>
                <a:uFillTx/>
                <a:latin typeface="+mj-lt"/>
                <a:ea typeface="+mj-ea"/>
                <a:cs typeface="+mj-cs"/>
              </a:rPr>
              <a:t>137</a:t>
            </a:r>
            <a:r>
              <a:rPr kumimoji="0" lang="en-US" sz="3600" b="1" i="0" u="none" strike="noStrike" kern="0" cap="none" spc="0" normalizeH="0" baseline="0" noProof="0" dirty="0" smtClean="0">
                <a:ln>
                  <a:noFill/>
                </a:ln>
                <a:solidFill>
                  <a:schemeClr val="tx2"/>
                </a:solidFill>
                <a:effectLst/>
                <a:uLnTx/>
                <a:uFillTx/>
                <a:latin typeface="+mj-lt"/>
                <a:ea typeface="+mj-ea"/>
                <a:cs typeface="+mj-cs"/>
              </a:rPr>
              <a:t>Cs Results with Same</a:t>
            </a:r>
            <a:r>
              <a:rPr kumimoji="0" lang="en-US" sz="3600" b="1" i="0" u="none" strike="noStrike" kern="0" cap="none" spc="0" normalizeH="0" noProof="0" dirty="0" smtClean="0">
                <a:ln>
                  <a:noFill/>
                </a:ln>
                <a:solidFill>
                  <a:schemeClr val="tx2"/>
                </a:solidFill>
                <a:effectLst/>
                <a:uLnTx/>
                <a:uFillTx/>
                <a:latin typeface="+mj-lt"/>
                <a:ea typeface="+mj-ea"/>
                <a:cs typeface="+mj-cs"/>
              </a:rPr>
              <a:t> Uncertainty</a:t>
            </a:r>
            <a:endParaRPr kumimoji="0" lang="en-US" sz="3600" b="1" i="0" u="none" strike="noStrike" kern="0" cap="none" spc="0" normalizeH="0" baseline="0" noProof="0" dirty="0" smtClean="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0"/>
          <p:cNvPicPr>
            <a:picLocks noChangeAspect="1" noChangeArrowheads="1"/>
          </p:cNvPicPr>
          <p:nvPr/>
        </p:nvPicPr>
        <p:blipFill>
          <a:blip r:embed="rId2" cstate="print"/>
          <a:srcRect/>
          <a:stretch>
            <a:fillRect/>
          </a:stretch>
        </p:blipFill>
        <p:spPr bwMode="auto">
          <a:xfrm>
            <a:off x="525301" y="288131"/>
            <a:ext cx="8299612" cy="6246019"/>
          </a:xfrm>
          <a:prstGeom prst="rect">
            <a:avLst/>
          </a:prstGeom>
          <a:noFill/>
          <a:ln w="9525">
            <a:noFill/>
            <a:miter lim="800000"/>
            <a:headEnd/>
            <a:tailEnd/>
          </a:ln>
          <a:effectLst/>
        </p:spPr>
      </p:pic>
      <p:pic>
        <p:nvPicPr>
          <p:cNvPr id="4100" name="Picture 4"/>
          <p:cNvPicPr>
            <a:picLocks noChangeAspect="1" noChangeArrowheads="1"/>
          </p:cNvPicPr>
          <p:nvPr/>
        </p:nvPicPr>
        <p:blipFill>
          <a:blip r:embed="rId3" cstate="print"/>
          <a:srcRect l="16472" t="2487" r="8703" b="12058"/>
          <a:stretch>
            <a:fillRect/>
          </a:stretch>
        </p:blipFill>
        <p:spPr bwMode="auto">
          <a:xfrm>
            <a:off x="1838325" y="745331"/>
            <a:ext cx="6100763" cy="4826794"/>
          </a:xfrm>
          <a:prstGeom prst="rect">
            <a:avLst/>
          </a:prstGeom>
          <a:noFill/>
          <a:ln w="9525">
            <a:noFill/>
            <a:miter lim="800000"/>
            <a:headEnd/>
            <a:tailEnd/>
          </a:ln>
          <a:effectLst/>
        </p:spPr>
      </p:pic>
      <p:sp>
        <p:nvSpPr>
          <p:cNvPr id="2" name="Slide Number Placeholder 1"/>
          <p:cNvSpPr>
            <a:spLocks noGrp="1"/>
          </p:cNvSpPr>
          <p:nvPr>
            <p:ph type="sldNum" sz="quarter" idx="11"/>
          </p:nvPr>
        </p:nvSpPr>
        <p:spPr/>
        <p:txBody>
          <a:bodyPr/>
          <a:lstStyle/>
          <a:p>
            <a:pPr>
              <a:defRPr/>
            </a:pPr>
            <a:fld id="{D795396C-2719-4C3A-AA3E-FD781EAEE1E1}" type="slidenum">
              <a:rPr lang="en-US" smtClean="0"/>
              <a:pPr>
                <a:defRPr/>
              </a:pPr>
              <a:t>67</a:t>
            </a:fld>
            <a:endParaRPr lang="en-US" dirty="0"/>
          </a:p>
        </p:txBody>
      </p:sp>
      <p:sp>
        <p:nvSpPr>
          <p:cNvPr id="11" name="Rectangle 10"/>
          <p:cNvSpPr/>
          <p:nvPr/>
        </p:nvSpPr>
        <p:spPr>
          <a:xfrm>
            <a:off x="8351520" y="5354320"/>
            <a:ext cx="762000" cy="1036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rot="5400000">
            <a:off x="608811" y="3172576"/>
            <a:ext cx="4879337" cy="0"/>
          </a:xfrm>
          <a:prstGeom prst="line">
            <a:avLst/>
          </a:prstGeom>
          <a:ln w="254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7" name="Freeform 6"/>
          <p:cNvSpPr/>
          <p:nvPr/>
        </p:nvSpPr>
        <p:spPr>
          <a:xfrm>
            <a:off x="2186710" y="898235"/>
            <a:ext cx="5618480" cy="4626187"/>
          </a:xfrm>
          <a:custGeom>
            <a:avLst/>
            <a:gdLst>
              <a:gd name="connsiteX0" fmla="*/ 0 w 5618480"/>
              <a:gd name="connsiteY0" fmla="*/ 4622800 h 4626187"/>
              <a:gd name="connsiteX1" fmla="*/ 365760 w 5618480"/>
              <a:gd name="connsiteY1" fmla="*/ 4622800 h 4626187"/>
              <a:gd name="connsiteX2" fmla="*/ 762000 w 5618480"/>
              <a:gd name="connsiteY2" fmla="*/ 4602480 h 4626187"/>
              <a:gd name="connsiteX3" fmla="*/ 1066800 w 5618480"/>
              <a:gd name="connsiteY3" fmla="*/ 4561840 h 4626187"/>
              <a:gd name="connsiteX4" fmla="*/ 1270000 w 5618480"/>
              <a:gd name="connsiteY4" fmla="*/ 4511040 h 4626187"/>
              <a:gd name="connsiteX5" fmla="*/ 1473200 w 5618480"/>
              <a:gd name="connsiteY5" fmla="*/ 4389120 h 4626187"/>
              <a:gd name="connsiteX6" fmla="*/ 1666240 w 5618480"/>
              <a:gd name="connsiteY6" fmla="*/ 4165600 h 4626187"/>
              <a:gd name="connsiteX7" fmla="*/ 1869440 w 5618480"/>
              <a:gd name="connsiteY7" fmla="*/ 3891280 h 4626187"/>
              <a:gd name="connsiteX8" fmla="*/ 2245360 w 5618480"/>
              <a:gd name="connsiteY8" fmla="*/ 3434080 h 4626187"/>
              <a:gd name="connsiteX9" fmla="*/ 2854960 w 5618480"/>
              <a:gd name="connsiteY9" fmla="*/ 2804160 h 4626187"/>
              <a:gd name="connsiteX10" fmla="*/ 3738880 w 5618480"/>
              <a:gd name="connsiteY10" fmla="*/ 1899920 h 4626187"/>
              <a:gd name="connsiteX11" fmla="*/ 5618480 w 5618480"/>
              <a:gd name="connsiteY11" fmla="*/ 0 h 462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18480" h="4626187">
                <a:moveTo>
                  <a:pt x="0" y="4622800"/>
                </a:moveTo>
                <a:cubicBezTo>
                  <a:pt x="119380" y="4624493"/>
                  <a:pt x="238760" y="4626187"/>
                  <a:pt x="365760" y="4622800"/>
                </a:cubicBezTo>
                <a:cubicBezTo>
                  <a:pt x="492760" y="4619413"/>
                  <a:pt x="645160" y="4612640"/>
                  <a:pt x="762000" y="4602480"/>
                </a:cubicBezTo>
                <a:cubicBezTo>
                  <a:pt x="878840" y="4592320"/>
                  <a:pt x="982133" y="4577080"/>
                  <a:pt x="1066800" y="4561840"/>
                </a:cubicBezTo>
                <a:cubicBezTo>
                  <a:pt x="1151467" y="4546600"/>
                  <a:pt x="1202267" y="4539827"/>
                  <a:pt x="1270000" y="4511040"/>
                </a:cubicBezTo>
                <a:cubicBezTo>
                  <a:pt x="1337733" y="4482253"/>
                  <a:pt x="1407160" y="4446693"/>
                  <a:pt x="1473200" y="4389120"/>
                </a:cubicBezTo>
                <a:cubicBezTo>
                  <a:pt x="1539240" y="4331547"/>
                  <a:pt x="1600200" y="4248573"/>
                  <a:pt x="1666240" y="4165600"/>
                </a:cubicBezTo>
                <a:cubicBezTo>
                  <a:pt x="1732280" y="4082627"/>
                  <a:pt x="1772920" y="4013200"/>
                  <a:pt x="1869440" y="3891280"/>
                </a:cubicBezTo>
                <a:cubicBezTo>
                  <a:pt x="1965960" y="3769360"/>
                  <a:pt x="2081107" y="3615267"/>
                  <a:pt x="2245360" y="3434080"/>
                </a:cubicBezTo>
                <a:cubicBezTo>
                  <a:pt x="2409613" y="3252893"/>
                  <a:pt x="2854960" y="2804160"/>
                  <a:pt x="2854960" y="2804160"/>
                </a:cubicBezTo>
                <a:lnTo>
                  <a:pt x="3738880" y="1899920"/>
                </a:lnTo>
                <a:lnTo>
                  <a:pt x="5618480" y="0"/>
                </a:lnTo>
              </a:path>
            </a:pathLst>
          </a:cu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ectangle 8"/>
          <p:cNvSpPr/>
          <p:nvPr/>
        </p:nvSpPr>
        <p:spPr>
          <a:xfrm>
            <a:off x="3078480" y="1046480"/>
            <a:ext cx="1818640" cy="1859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347720" y="1498600"/>
            <a:ext cx="2138680" cy="338554"/>
          </a:xfrm>
          <a:prstGeom prst="rect">
            <a:avLst/>
          </a:prstGeom>
          <a:noFill/>
        </p:spPr>
        <p:txBody>
          <a:bodyPr wrap="square" rtlCol="0">
            <a:spAutoFit/>
          </a:bodyPr>
          <a:lstStyle/>
          <a:p>
            <a:r>
              <a:rPr lang="en-US" b="1" dirty="0" smtClean="0">
                <a:latin typeface="+mn-lt"/>
              </a:rPr>
              <a:t>Assigned Uncertainty</a:t>
            </a:r>
          </a:p>
        </p:txBody>
      </p:sp>
      <p:pic>
        <p:nvPicPr>
          <p:cNvPr id="12" name="Picture 2"/>
          <p:cNvPicPr>
            <a:picLocks noChangeAspect="1" noChangeArrowheads="1"/>
          </p:cNvPicPr>
          <p:nvPr/>
        </p:nvPicPr>
        <p:blipFill>
          <a:blip r:embed="rId4" cstate="print"/>
          <a:srcRect t="16847" b="68739"/>
          <a:stretch>
            <a:fillRect/>
          </a:stretch>
        </p:blipFill>
        <p:spPr bwMode="auto">
          <a:xfrm>
            <a:off x="3285808" y="1859280"/>
            <a:ext cx="2200275" cy="254000"/>
          </a:xfrm>
          <a:prstGeom prst="rect">
            <a:avLst/>
          </a:prstGeom>
          <a:noFill/>
          <a:ln w="9525">
            <a:noFill/>
            <a:miter lim="800000"/>
            <a:headEnd/>
            <a:tailEnd/>
          </a:ln>
          <a:effectLst/>
        </p:spPr>
      </p:pic>
      <p:pic>
        <p:nvPicPr>
          <p:cNvPr id="13" name="Picture 2"/>
          <p:cNvPicPr>
            <a:picLocks noChangeAspect="1" noChangeArrowheads="1"/>
          </p:cNvPicPr>
          <p:nvPr/>
        </p:nvPicPr>
        <p:blipFill>
          <a:blip r:embed="rId4" cstate="print"/>
          <a:srcRect b="82577"/>
          <a:stretch>
            <a:fillRect/>
          </a:stretch>
        </p:blipFill>
        <p:spPr bwMode="auto">
          <a:xfrm>
            <a:off x="3285808" y="1267778"/>
            <a:ext cx="2200275" cy="307022"/>
          </a:xfrm>
          <a:prstGeom prst="rect">
            <a:avLst/>
          </a:prstGeom>
          <a:noFill/>
          <a:ln w="9525">
            <a:noFill/>
            <a:miter lim="800000"/>
            <a:headEnd/>
            <a:tailEnd/>
          </a:ln>
          <a:effectLst/>
        </p:spPr>
      </p:pic>
      <p:pic>
        <p:nvPicPr>
          <p:cNvPr id="14" name="Picture 3"/>
          <p:cNvPicPr>
            <a:picLocks noChangeAspect="1" noChangeArrowheads="1"/>
          </p:cNvPicPr>
          <p:nvPr/>
        </p:nvPicPr>
        <p:blipFill>
          <a:blip r:embed="rId5" cstate="print"/>
          <a:srcRect l="19180" t="13892" r="68018" b="79430"/>
          <a:stretch>
            <a:fillRect/>
          </a:stretch>
        </p:blipFill>
        <p:spPr bwMode="auto">
          <a:xfrm>
            <a:off x="3538855" y="944245"/>
            <a:ext cx="1209675" cy="409575"/>
          </a:xfrm>
          <a:prstGeom prst="rect">
            <a:avLst/>
          </a:prstGeom>
          <a:noFill/>
          <a:ln w="9525">
            <a:noFill/>
            <a:miter lim="800000"/>
            <a:headEnd/>
            <a:tailEnd/>
          </a:ln>
          <a:effectLst/>
        </p:spPr>
      </p:pic>
      <p:sp>
        <p:nvSpPr>
          <p:cNvPr id="15" name="Rectangle 2"/>
          <p:cNvSpPr txBox="1">
            <a:spLocks noChangeArrowheads="1"/>
          </p:cNvSpPr>
          <p:nvPr/>
        </p:nvSpPr>
        <p:spPr bwMode="auto">
          <a:xfrm>
            <a:off x="0" y="66675"/>
            <a:ext cx="9144000" cy="57242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0" cap="none" spc="0" normalizeH="0" baseline="0" noProof="0" dirty="0" smtClean="0">
                <a:ln>
                  <a:noFill/>
                </a:ln>
                <a:solidFill>
                  <a:schemeClr val="tx2"/>
                </a:solidFill>
                <a:effectLst/>
                <a:uLnTx/>
                <a:uFillTx/>
                <a:latin typeface="+mj-lt"/>
                <a:ea typeface="+mj-ea"/>
                <a:cs typeface="+mj-cs"/>
              </a:rPr>
              <a:t>5,331 </a:t>
            </a:r>
            <a:r>
              <a:rPr kumimoji="0" lang="en-US" sz="4000" b="1" i="0" u="none" strike="noStrike" kern="0" cap="none" spc="0" normalizeH="0" baseline="30000" noProof="0" dirty="0" smtClean="0">
                <a:ln>
                  <a:noFill/>
                </a:ln>
                <a:solidFill>
                  <a:schemeClr val="tx2"/>
                </a:solidFill>
                <a:effectLst/>
                <a:uLnTx/>
                <a:uFillTx/>
                <a:latin typeface="+mj-lt"/>
                <a:ea typeface="+mj-ea"/>
                <a:cs typeface="+mj-cs"/>
              </a:rPr>
              <a:t>137</a:t>
            </a:r>
            <a:r>
              <a:rPr kumimoji="0" lang="en-US" sz="4000" b="1" i="0" u="none" strike="noStrike" kern="0" cap="none" spc="0" normalizeH="0" baseline="0" noProof="0" dirty="0" smtClean="0">
                <a:ln>
                  <a:noFill/>
                </a:ln>
                <a:solidFill>
                  <a:schemeClr val="tx2"/>
                </a:solidFill>
                <a:effectLst/>
                <a:uLnTx/>
                <a:uFillTx/>
                <a:latin typeface="+mj-lt"/>
                <a:ea typeface="+mj-ea"/>
                <a:cs typeface="+mj-cs"/>
              </a:rPr>
              <a:t>Cs Results</a:t>
            </a:r>
          </a:p>
        </p:txBody>
      </p:sp>
      <p:sp>
        <p:nvSpPr>
          <p:cNvPr id="17" name="Oval 16"/>
          <p:cNvSpPr/>
          <p:nvPr/>
        </p:nvSpPr>
        <p:spPr>
          <a:xfrm>
            <a:off x="4843923" y="5228991"/>
            <a:ext cx="137652" cy="137652"/>
          </a:xfrm>
          <a:prstGeom prst="ellipse">
            <a:avLst/>
          </a:prstGeom>
          <a:noFill/>
          <a:ln w="38100">
            <a:solidFill>
              <a:srgbClr val="FBB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C000"/>
              </a:solidFill>
            </a:endParaRPr>
          </a:p>
        </p:txBody>
      </p:sp>
      <p:sp>
        <p:nvSpPr>
          <p:cNvPr id="18" name="Oval 17"/>
          <p:cNvSpPr/>
          <p:nvPr/>
        </p:nvSpPr>
        <p:spPr>
          <a:xfrm>
            <a:off x="4775097" y="4224029"/>
            <a:ext cx="137652" cy="13765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3618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3462529" y="6546850"/>
            <a:ext cx="536448" cy="311150"/>
          </a:xfrm>
          <a:prstGeom prst="rect">
            <a:avLst/>
          </a:prstGeom>
          <a:noFill/>
          <a:ln>
            <a:miter lim="800000"/>
            <a:headEnd/>
            <a:tailEnd/>
          </a:ln>
        </p:spPr>
        <p:txBody>
          <a:bodyPr/>
          <a:lstStyle/>
          <a:p>
            <a:pPr algn="ctr">
              <a:defRPr/>
            </a:pPr>
            <a:fld id="{9B514998-52BF-480C-ADE4-9B491A3E0ABD}" type="slidenum">
              <a:rPr lang="en-US" sz="1400">
                <a:latin typeface="+mn-lt"/>
              </a:rPr>
              <a:pPr algn="ctr">
                <a:defRPr/>
              </a:pPr>
              <a:t>68</a:t>
            </a:fld>
            <a:endParaRPr lang="en-US" sz="1400" dirty="0">
              <a:latin typeface="+mn-lt"/>
            </a:endParaRPr>
          </a:p>
        </p:txBody>
      </p:sp>
      <p:sp>
        <p:nvSpPr>
          <p:cNvPr id="40963" name="Rectangle 2"/>
          <p:cNvSpPr>
            <a:spLocks noGrp="1" noChangeArrowheads="1"/>
          </p:cNvSpPr>
          <p:nvPr>
            <p:ph type="title" idx="4294967295"/>
          </p:nvPr>
        </p:nvSpPr>
        <p:spPr>
          <a:xfrm>
            <a:off x="0" y="66675"/>
            <a:ext cx="3460955" cy="2541058"/>
          </a:xfrm>
        </p:spPr>
        <p:txBody>
          <a:bodyPr/>
          <a:lstStyle/>
          <a:p>
            <a:pPr eaLnBrk="1" hangingPunct="1"/>
            <a:r>
              <a:rPr lang="en-US" sz="4000" b="1" dirty="0" smtClean="0"/>
              <a:t>The Importance of Accurate Uncertainty</a:t>
            </a:r>
          </a:p>
        </p:txBody>
      </p:sp>
      <p:sp>
        <p:nvSpPr>
          <p:cNvPr id="40964" name="Rectangle 3"/>
          <p:cNvSpPr>
            <a:spLocks noGrp="1" noChangeArrowheads="1"/>
          </p:cNvSpPr>
          <p:nvPr>
            <p:ph type="body" idx="4294967295"/>
          </p:nvPr>
        </p:nvSpPr>
        <p:spPr>
          <a:xfrm>
            <a:off x="88193" y="2675467"/>
            <a:ext cx="3817761" cy="3793065"/>
          </a:xfrm>
        </p:spPr>
        <p:txBody>
          <a:bodyPr/>
          <a:lstStyle/>
          <a:p>
            <a:pPr eaLnBrk="1" hangingPunct="1">
              <a:lnSpc>
                <a:spcPct val="90000"/>
              </a:lnSpc>
            </a:pPr>
            <a:r>
              <a:rPr lang="en-US" sz="2800" dirty="0" smtClean="0"/>
              <a:t>Nearly the same measurement result</a:t>
            </a:r>
          </a:p>
          <a:p>
            <a:pPr eaLnBrk="1" hangingPunct="1">
              <a:lnSpc>
                <a:spcPct val="90000"/>
              </a:lnSpc>
            </a:pPr>
            <a:r>
              <a:rPr lang="en-US" sz="2800" i="1" dirty="0" smtClean="0"/>
              <a:t>s</a:t>
            </a:r>
            <a:r>
              <a:rPr lang="en-US" sz="2800" dirty="0" smtClean="0"/>
              <a:t>(lower) ≈ 2.5</a:t>
            </a:r>
            <a:r>
              <a:rPr lang="en-US" sz="2800" i="1" dirty="0" smtClean="0"/>
              <a:t>s</a:t>
            </a:r>
            <a:r>
              <a:rPr lang="en-US" sz="2800" dirty="0" smtClean="0"/>
              <a:t>(upper)</a:t>
            </a:r>
          </a:p>
          <a:p>
            <a:pPr eaLnBrk="1" hangingPunct="1">
              <a:lnSpc>
                <a:spcPct val="90000"/>
              </a:lnSpc>
            </a:pPr>
            <a:r>
              <a:rPr lang="en-US" sz="2800" dirty="0" smtClean="0"/>
              <a:t>Upper posterior resembles likelihood (i.e., measurement)</a:t>
            </a:r>
          </a:p>
          <a:p>
            <a:pPr eaLnBrk="1" hangingPunct="1">
              <a:lnSpc>
                <a:spcPct val="90000"/>
              </a:lnSpc>
            </a:pPr>
            <a:r>
              <a:rPr lang="en-US" sz="2800" dirty="0" smtClean="0"/>
              <a:t>Lower posterior resembles prior</a:t>
            </a:r>
          </a:p>
        </p:txBody>
      </p:sp>
      <p:pic>
        <p:nvPicPr>
          <p:cNvPr id="5" name="Picture 4" descr="Figure07.TIF"/>
          <p:cNvPicPr>
            <a:picLocks noChangeAspect="1"/>
          </p:cNvPicPr>
          <p:nvPr/>
        </p:nvPicPr>
        <p:blipFill>
          <a:blip r:embed="rId2" cstate="print"/>
          <a:srcRect b="49794"/>
          <a:stretch>
            <a:fillRect/>
          </a:stretch>
        </p:blipFill>
        <p:spPr>
          <a:xfrm>
            <a:off x="3878313" y="3414889"/>
            <a:ext cx="5265687" cy="3443111"/>
          </a:xfrm>
          <a:prstGeom prst="rect">
            <a:avLst/>
          </a:prstGeom>
        </p:spPr>
      </p:pic>
      <p:pic>
        <p:nvPicPr>
          <p:cNvPr id="6" name="Picture 5" descr="Figure07.TIF"/>
          <p:cNvPicPr>
            <a:picLocks noChangeAspect="1"/>
          </p:cNvPicPr>
          <p:nvPr/>
        </p:nvPicPr>
        <p:blipFill>
          <a:blip r:embed="rId2" cstate="print"/>
          <a:srcRect t="49877"/>
          <a:stretch>
            <a:fillRect/>
          </a:stretch>
        </p:blipFill>
        <p:spPr>
          <a:xfrm>
            <a:off x="3878313" y="0"/>
            <a:ext cx="5265687" cy="3437467"/>
          </a:xfrm>
          <a:prstGeom prst="rect">
            <a:avLst/>
          </a:prstGeom>
        </p:spPr>
      </p:pic>
      <p:sp>
        <p:nvSpPr>
          <p:cNvPr id="7" name="TextBox 6"/>
          <p:cNvSpPr txBox="1"/>
          <p:nvPr/>
        </p:nvSpPr>
        <p:spPr>
          <a:xfrm>
            <a:off x="5508980" y="496711"/>
            <a:ext cx="2754488" cy="461665"/>
          </a:xfrm>
          <a:prstGeom prst="rect">
            <a:avLst/>
          </a:prstGeom>
          <a:solidFill>
            <a:schemeClr val="bg1"/>
          </a:solidFill>
        </p:spPr>
        <p:txBody>
          <a:bodyPr wrap="square" rtlCol="0">
            <a:spAutoFit/>
          </a:bodyPr>
          <a:lstStyle/>
          <a:p>
            <a:r>
              <a:rPr lang="en-US" sz="2400" dirty="0" smtClean="0">
                <a:solidFill>
                  <a:srgbClr val="FF0000"/>
                </a:solidFill>
                <a:latin typeface="+mn-lt"/>
              </a:rPr>
              <a:t>Upper (red) point</a:t>
            </a:r>
          </a:p>
        </p:txBody>
      </p:sp>
      <p:sp>
        <p:nvSpPr>
          <p:cNvPr id="8" name="TextBox 7"/>
          <p:cNvSpPr txBox="1"/>
          <p:nvPr/>
        </p:nvSpPr>
        <p:spPr>
          <a:xfrm>
            <a:off x="5554131" y="3905955"/>
            <a:ext cx="2839241" cy="461665"/>
          </a:xfrm>
          <a:prstGeom prst="rect">
            <a:avLst/>
          </a:prstGeom>
          <a:solidFill>
            <a:schemeClr val="bg1"/>
          </a:solidFill>
        </p:spPr>
        <p:txBody>
          <a:bodyPr wrap="square" rtlCol="0">
            <a:spAutoFit/>
          </a:bodyPr>
          <a:lstStyle/>
          <a:p>
            <a:r>
              <a:rPr lang="en-US" sz="2400" dirty="0" smtClean="0">
                <a:solidFill>
                  <a:srgbClr val="E6AF00"/>
                </a:solidFill>
                <a:latin typeface="+mn-lt"/>
              </a:rPr>
              <a:t>Lower (yellow) point</a:t>
            </a:r>
          </a:p>
        </p:txBody>
      </p:sp>
      <p:sp>
        <p:nvSpPr>
          <p:cNvPr id="9" name="Oval 8"/>
          <p:cNvSpPr/>
          <p:nvPr/>
        </p:nvSpPr>
        <p:spPr>
          <a:xfrm>
            <a:off x="7098171" y="6120197"/>
            <a:ext cx="137652" cy="137652"/>
          </a:xfrm>
          <a:prstGeom prst="ellipse">
            <a:avLst/>
          </a:prstGeom>
          <a:noFill/>
          <a:ln>
            <a:solidFill>
              <a:srgbClr val="E6A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942564" y="2511648"/>
            <a:ext cx="137652" cy="13765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1" name="TextBox 10"/>
          <p:cNvSpPr txBox="1"/>
          <p:nvPr/>
        </p:nvSpPr>
        <p:spPr>
          <a:xfrm>
            <a:off x="5271911" y="1241778"/>
            <a:ext cx="2754488" cy="369332"/>
          </a:xfrm>
          <a:prstGeom prst="rect">
            <a:avLst/>
          </a:prstGeom>
          <a:solidFill>
            <a:schemeClr val="bg1"/>
          </a:solidFill>
        </p:spPr>
        <p:txBody>
          <a:bodyPr wrap="square" rtlCol="0">
            <a:spAutoFit/>
          </a:bodyPr>
          <a:lstStyle/>
          <a:p>
            <a:r>
              <a:rPr lang="en-US" sz="1800" dirty="0" smtClean="0">
                <a:solidFill>
                  <a:srgbClr val="FF0000"/>
                </a:solidFill>
                <a:latin typeface="+mn-lt"/>
              </a:rPr>
              <a:t>everybody else prior</a:t>
            </a:r>
          </a:p>
        </p:txBody>
      </p:sp>
      <p:cxnSp>
        <p:nvCxnSpPr>
          <p:cNvPr id="13" name="Straight Arrow Connector 12"/>
          <p:cNvCxnSpPr/>
          <p:nvPr/>
        </p:nvCxnSpPr>
        <p:spPr>
          <a:xfrm rot="10800000" flipV="1">
            <a:off x="4955823" y="1580444"/>
            <a:ext cx="361245" cy="22577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394223" y="1580445"/>
            <a:ext cx="1749777" cy="369332"/>
          </a:xfrm>
          <a:prstGeom prst="rect">
            <a:avLst/>
          </a:prstGeom>
          <a:solidFill>
            <a:schemeClr val="bg1"/>
          </a:solidFill>
        </p:spPr>
        <p:txBody>
          <a:bodyPr wrap="square" rtlCol="0">
            <a:spAutoFit/>
          </a:bodyPr>
          <a:lstStyle/>
          <a:p>
            <a:r>
              <a:rPr lang="en-US" sz="1800" dirty="0" smtClean="0">
                <a:solidFill>
                  <a:srgbClr val="FF0000"/>
                </a:solidFill>
                <a:latin typeface="+mn-lt"/>
              </a:rPr>
              <a:t>likelihood (data)</a:t>
            </a:r>
          </a:p>
        </p:txBody>
      </p:sp>
      <p:cxnSp>
        <p:nvCxnSpPr>
          <p:cNvPr id="16" name="Straight Arrow Connector 15"/>
          <p:cNvCxnSpPr/>
          <p:nvPr/>
        </p:nvCxnSpPr>
        <p:spPr>
          <a:xfrm rot="5400000">
            <a:off x="7377289" y="2127956"/>
            <a:ext cx="654756" cy="39511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238044" y="1885246"/>
            <a:ext cx="2223912" cy="369332"/>
          </a:xfrm>
          <a:prstGeom prst="rect">
            <a:avLst/>
          </a:prstGeom>
          <a:solidFill>
            <a:schemeClr val="bg1"/>
          </a:solidFill>
        </p:spPr>
        <p:txBody>
          <a:bodyPr wrap="square" rtlCol="0">
            <a:spAutoFit/>
          </a:bodyPr>
          <a:lstStyle/>
          <a:p>
            <a:r>
              <a:rPr lang="en-US" sz="1800" dirty="0" smtClean="0">
                <a:solidFill>
                  <a:srgbClr val="FF0000"/>
                </a:solidFill>
                <a:latin typeface="+mn-lt"/>
              </a:rPr>
              <a:t>posterior (measurand)</a:t>
            </a:r>
          </a:p>
        </p:txBody>
      </p:sp>
      <p:cxnSp>
        <p:nvCxnSpPr>
          <p:cNvPr id="19" name="Straight Arrow Connector 18"/>
          <p:cNvCxnSpPr/>
          <p:nvPr/>
        </p:nvCxnSpPr>
        <p:spPr>
          <a:xfrm rot="16200000" flipH="1">
            <a:off x="6310489" y="2302932"/>
            <a:ext cx="316089" cy="15804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271911" y="4380087"/>
            <a:ext cx="2754488" cy="369332"/>
          </a:xfrm>
          <a:prstGeom prst="rect">
            <a:avLst/>
          </a:prstGeom>
          <a:solidFill>
            <a:schemeClr val="bg1"/>
          </a:solidFill>
        </p:spPr>
        <p:txBody>
          <a:bodyPr wrap="square" rtlCol="0">
            <a:spAutoFit/>
          </a:bodyPr>
          <a:lstStyle/>
          <a:p>
            <a:r>
              <a:rPr lang="en-US" sz="1800" dirty="0" smtClean="0">
                <a:solidFill>
                  <a:srgbClr val="E6AF00"/>
                </a:solidFill>
                <a:latin typeface="+mn-lt"/>
              </a:rPr>
              <a:t>everybody else prior</a:t>
            </a:r>
          </a:p>
        </p:txBody>
      </p:sp>
      <p:cxnSp>
        <p:nvCxnSpPr>
          <p:cNvPr id="22" name="Straight Arrow Connector 21"/>
          <p:cNvCxnSpPr/>
          <p:nvPr/>
        </p:nvCxnSpPr>
        <p:spPr>
          <a:xfrm rot="10800000" flipV="1">
            <a:off x="4910667" y="4628440"/>
            <a:ext cx="406402" cy="101603"/>
          </a:xfrm>
          <a:prstGeom prst="straightConnector1">
            <a:avLst/>
          </a:prstGeom>
          <a:ln>
            <a:solidFill>
              <a:srgbClr val="E6AF0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7394223" y="4854222"/>
            <a:ext cx="1749777" cy="369332"/>
          </a:xfrm>
          <a:prstGeom prst="rect">
            <a:avLst/>
          </a:prstGeom>
          <a:solidFill>
            <a:schemeClr val="bg1"/>
          </a:solidFill>
        </p:spPr>
        <p:txBody>
          <a:bodyPr wrap="square" rtlCol="0">
            <a:spAutoFit/>
          </a:bodyPr>
          <a:lstStyle/>
          <a:p>
            <a:r>
              <a:rPr lang="en-US" sz="1800" dirty="0" smtClean="0">
                <a:solidFill>
                  <a:srgbClr val="E6AF00"/>
                </a:solidFill>
                <a:latin typeface="+mn-lt"/>
              </a:rPr>
              <a:t>likelihood (data)</a:t>
            </a:r>
          </a:p>
        </p:txBody>
      </p:sp>
      <p:cxnSp>
        <p:nvCxnSpPr>
          <p:cNvPr id="24" name="Straight Arrow Connector 23"/>
          <p:cNvCxnSpPr/>
          <p:nvPr/>
        </p:nvCxnSpPr>
        <p:spPr>
          <a:xfrm rot="5400000">
            <a:off x="7315518" y="5524243"/>
            <a:ext cx="940636" cy="323086"/>
          </a:xfrm>
          <a:prstGeom prst="straightConnector1">
            <a:avLst/>
          </a:prstGeom>
          <a:ln>
            <a:solidFill>
              <a:srgbClr val="E6AF00"/>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5249333" y="4899379"/>
            <a:ext cx="1411112" cy="646331"/>
          </a:xfrm>
          <a:prstGeom prst="rect">
            <a:avLst/>
          </a:prstGeom>
          <a:solidFill>
            <a:schemeClr val="bg1"/>
          </a:solidFill>
        </p:spPr>
        <p:txBody>
          <a:bodyPr wrap="square" rtlCol="0">
            <a:spAutoFit/>
          </a:bodyPr>
          <a:lstStyle/>
          <a:p>
            <a:pPr algn="ctr"/>
            <a:r>
              <a:rPr lang="en-US" sz="1800" dirty="0" smtClean="0">
                <a:solidFill>
                  <a:srgbClr val="E6AF00"/>
                </a:solidFill>
                <a:latin typeface="+mn-lt"/>
              </a:rPr>
              <a:t>posterior (measurand)</a:t>
            </a:r>
          </a:p>
        </p:txBody>
      </p:sp>
      <p:cxnSp>
        <p:nvCxnSpPr>
          <p:cNvPr id="26" name="Straight Arrow Connector 25"/>
          <p:cNvCxnSpPr/>
          <p:nvPr/>
        </p:nvCxnSpPr>
        <p:spPr>
          <a:xfrm rot="10800000" flipV="1">
            <a:off x="5192894" y="5554133"/>
            <a:ext cx="553150" cy="519292"/>
          </a:xfrm>
          <a:prstGeom prst="straightConnector1">
            <a:avLst/>
          </a:prstGeom>
          <a:ln>
            <a:solidFill>
              <a:srgbClr val="E6AF00"/>
            </a:solidFill>
            <a:tailEnd type="arrow"/>
          </a:ln>
        </p:spPr>
        <p:style>
          <a:lnRef idx="1">
            <a:schemeClr val="accent1"/>
          </a:lnRef>
          <a:fillRef idx="0">
            <a:schemeClr val="accent1"/>
          </a:fillRef>
          <a:effectRef idx="0">
            <a:schemeClr val="accent1"/>
          </a:effectRef>
          <a:fontRef idx="minor">
            <a:schemeClr val="tx1"/>
          </a:fontRef>
        </p:style>
      </p:cxnSp>
      <p:sp>
        <p:nvSpPr>
          <p:cNvPr id="28" name="Oval 27"/>
          <p:cNvSpPr/>
          <p:nvPr/>
        </p:nvSpPr>
        <p:spPr>
          <a:xfrm>
            <a:off x="5088396" y="6053522"/>
            <a:ext cx="137652" cy="137652"/>
          </a:xfrm>
          <a:prstGeom prst="ellipse">
            <a:avLst/>
          </a:prstGeom>
          <a:noFill/>
          <a:ln>
            <a:solidFill>
              <a:srgbClr val="E6A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6528227" y="2540222"/>
            <a:ext cx="137652" cy="13765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extLst>
      <p:ext uri="{BB962C8B-B14F-4D97-AF65-F5344CB8AC3E}">
        <p14:creationId xmlns:p14="http://schemas.microsoft.com/office/powerpoint/2010/main" val="23090524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0964">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0964">
                                            <p:txEl>
                                              <p:pRg st="1" end="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0964">
                                            <p:txEl>
                                              <p:pRg st="2" end="2"/>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2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4096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build="p"/>
      <p:bldP spid="7" grpId="0" animBg="1"/>
      <p:bldP spid="8" grpId="0" animBg="1"/>
      <p:bldP spid="9" grpId="0" animBg="1"/>
      <p:bldP spid="10" grpId="0" animBg="1"/>
      <p:bldP spid="11" grpId="0" animBg="1"/>
      <p:bldP spid="15" grpId="0" animBg="1"/>
      <p:bldP spid="18" grpId="0" animBg="1"/>
      <p:bldP spid="21" grpId="0" animBg="1"/>
      <p:bldP spid="23" grpId="0" animBg="1"/>
      <p:bldP spid="25" grpId="0" animBg="1"/>
      <p:bldP spid="28" grpId="0" animBg="1"/>
      <p:bldP spid="29"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4398962" y="6546850"/>
            <a:ext cx="477837" cy="311150"/>
          </a:xfrm>
        </p:spPr>
        <p:txBody>
          <a:bodyPr/>
          <a:lstStyle/>
          <a:p>
            <a:pPr>
              <a:defRPr/>
            </a:pPr>
            <a:fld id="{D795396C-2719-4C3A-AA3E-FD781EAEE1E1}" type="slidenum">
              <a:rPr lang="en-US" smtClean="0"/>
              <a:pPr>
                <a:defRPr/>
              </a:pPr>
              <a:t>69</a:t>
            </a:fld>
            <a:endParaRPr lang="en-US" dirty="0"/>
          </a:p>
        </p:txBody>
      </p:sp>
      <p:pic>
        <p:nvPicPr>
          <p:cNvPr id="3" name="Picture 10"/>
          <p:cNvPicPr>
            <a:picLocks noChangeAspect="1" noChangeArrowheads="1"/>
          </p:cNvPicPr>
          <p:nvPr/>
        </p:nvPicPr>
        <p:blipFill>
          <a:blip r:embed="rId2" cstate="print"/>
          <a:srcRect l="15583"/>
          <a:stretch>
            <a:fillRect/>
          </a:stretch>
        </p:blipFill>
        <p:spPr bwMode="auto">
          <a:xfrm>
            <a:off x="1818640" y="288131"/>
            <a:ext cx="7006273" cy="6246019"/>
          </a:xfrm>
          <a:prstGeom prst="rect">
            <a:avLst/>
          </a:prstGeom>
          <a:noFill/>
          <a:ln w="9525">
            <a:noFill/>
            <a:miter lim="800000"/>
            <a:headEnd/>
            <a:tailEnd/>
          </a:ln>
          <a:effectLst/>
        </p:spPr>
      </p:pic>
      <p:pic>
        <p:nvPicPr>
          <p:cNvPr id="4" name="Picture 5"/>
          <p:cNvPicPr>
            <a:picLocks noChangeAspect="1" noChangeArrowheads="1"/>
          </p:cNvPicPr>
          <p:nvPr/>
        </p:nvPicPr>
        <p:blipFill>
          <a:blip r:embed="rId3" cstate="print"/>
          <a:srcRect l="18649" t="2512" r="7130" b="12271"/>
          <a:stretch>
            <a:fillRect/>
          </a:stretch>
        </p:blipFill>
        <p:spPr bwMode="auto">
          <a:xfrm>
            <a:off x="1849120" y="741680"/>
            <a:ext cx="6085840" cy="4826000"/>
          </a:xfrm>
          <a:prstGeom prst="rect">
            <a:avLst/>
          </a:prstGeom>
          <a:noFill/>
          <a:ln w="9525">
            <a:noFill/>
            <a:miter lim="800000"/>
            <a:headEnd/>
            <a:tailEnd/>
          </a:ln>
          <a:effectLst/>
        </p:spPr>
      </p:pic>
      <p:pic>
        <p:nvPicPr>
          <p:cNvPr id="5" name="Picture 4"/>
          <p:cNvPicPr>
            <a:picLocks noChangeAspect="1" noChangeArrowheads="1"/>
          </p:cNvPicPr>
          <p:nvPr/>
        </p:nvPicPr>
        <p:blipFill>
          <a:blip r:embed="rId4" cstate="print"/>
          <a:srcRect l="8824" t="21981" r="89226" b="12214"/>
          <a:stretch>
            <a:fillRect/>
          </a:stretch>
        </p:blipFill>
        <p:spPr bwMode="auto">
          <a:xfrm>
            <a:off x="1656571" y="726281"/>
            <a:ext cx="266344" cy="5076825"/>
          </a:xfrm>
          <a:prstGeom prst="rect">
            <a:avLst/>
          </a:prstGeom>
          <a:noFill/>
          <a:ln w="9525">
            <a:noFill/>
            <a:miter lim="800000"/>
            <a:headEnd/>
            <a:tailEnd/>
          </a:ln>
        </p:spPr>
      </p:pic>
      <p:pic>
        <p:nvPicPr>
          <p:cNvPr id="6" name="Picture 10"/>
          <p:cNvPicPr>
            <a:picLocks noChangeAspect="1" noChangeArrowheads="1"/>
          </p:cNvPicPr>
          <p:nvPr/>
        </p:nvPicPr>
        <p:blipFill>
          <a:blip r:embed="rId2" cstate="print"/>
          <a:srcRect r="93598"/>
          <a:stretch>
            <a:fillRect/>
          </a:stretch>
        </p:blipFill>
        <p:spPr bwMode="auto">
          <a:xfrm>
            <a:off x="525301" y="288131"/>
            <a:ext cx="531339" cy="6246019"/>
          </a:xfrm>
          <a:prstGeom prst="rect">
            <a:avLst/>
          </a:prstGeom>
          <a:noFill/>
          <a:ln w="9525">
            <a:noFill/>
            <a:miter lim="800000"/>
            <a:headEnd/>
            <a:tailEnd/>
          </a:ln>
          <a:effectLst/>
        </p:spPr>
      </p:pic>
      <p:pic>
        <p:nvPicPr>
          <p:cNvPr id="7" name="Picture 10"/>
          <p:cNvPicPr>
            <a:picLocks noChangeAspect="1" noChangeArrowheads="1"/>
          </p:cNvPicPr>
          <p:nvPr/>
        </p:nvPicPr>
        <p:blipFill>
          <a:blip r:embed="rId2" cstate="print"/>
          <a:srcRect l="7871" t="86967"/>
          <a:stretch>
            <a:fillRect/>
          </a:stretch>
        </p:blipFill>
        <p:spPr bwMode="auto">
          <a:xfrm>
            <a:off x="1178560" y="5720080"/>
            <a:ext cx="7646353" cy="814070"/>
          </a:xfrm>
          <a:prstGeom prst="rect">
            <a:avLst/>
          </a:prstGeom>
          <a:noFill/>
          <a:ln w="9525">
            <a:noFill/>
            <a:miter lim="800000"/>
            <a:headEnd/>
            <a:tailEnd/>
          </a:ln>
          <a:effectLst/>
        </p:spPr>
      </p:pic>
      <p:sp>
        <p:nvSpPr>
          <p:cNvPr id="8" name="Rectangle 7"/>
          <p:cNvSpPr/>
          <p:nvPr/>
        </p:nvSpPr>
        <p:spPr>
          <a:xfrm>
            <a:off x="8351520" y="5354320"/>
            <a:ext cx="762000" cy="1036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10"/>
          <p:cNvPicPr>
            <a:picLocks noChangeAspect="1" noChangeArrowheads="1"/>
          </p:cNvPicPr>
          <p:nvPr/>
        </p:nvPicPr>
        <p:blipFill>
          <a:blip r:embed="rId2" cstate="print"/>
          <a:srcRect l="56225" t="86967" r="39980" b="7340"/>
          <a:stretch>
            <a:fillRect/>
          </a:stretch>
        </p:blipFill>
        <p:spPr bwMode="auto">
          <a:xfrm>
            <a:off x="1290320" y="5354320"/>
            <a:ext cx="314960" cy="355600"/>
          </a:xfrm>
          <a:prstGeom prst="rect">
            <a:avLst/>
          </a:prstGeom>
          <a:noFill/>
          <a:ln w="9525">
            <a:noFill/>
            <a:miter lim="800000"/>
            <a:headEnd/>
            <a:tailEnd/>
          </a:ln>
          <a:effectLst/>
        </p:spPr>
      </p:pic>
      <p:pic>
        <p:nvPicPr>
          <p:cNvPr id="10" name="Picture 10"/>
          <p:cNvPicPr>
            <a:picLocks noChangeAspect="1" noChangeArrowheads="1"/>
          </p:cNvPicPr>
          <p:nvPr/>
        </p:nvPicPr>
        <p:blipFill>
          <a:blip r:embed="rId2" cstate="print"/>
          <a:srcRect l="56225" t="86967" r="38389" b="6689"/>
          <a:stretch>
            <a:fillRect/>
          </a:stretch>
        </p:blipFill>
        <p:spPr bwMode="auto">
          <a:xfrm>
            <a:off x="1188720" y="3241040"/>
            <a:ext cx="447040" cy="396240"/>
          </a:xfrm>
          <a:prstGeom prst="rect">
            <a:avLst/>
          </a:prstGeom>
          <a:noFill/>
          <a:ln w="9525">
            <a:noFill/>
            <a:miter lim="800000"/>
            <a:headEnd/>
            <a:tailEnd/>
          </a:ln>
          <a:effectLst/>
        </p:spPr>
      </p:pic>
      <p:pic>
        <p:nvPicPr>
          <p:cNvPr id="11" name="Picture 10"/>
          <p:cNvPicPr>
            <a:picLocks noChangeAspect="1" noChangeArrowheads="1"/>
          </p:cNvPicPr>
          <p:nvPr/>
        </p:nvPicPr>
        <p:blipFill>
          <a:blip r:embed="rId2" cstate="print"/>
          <a:srcRect l="56225" t="86967" r="35573" b="7340"/>
          <a:stretch>
            <a:fillRect/>
          </a:stretch>
        </p:blipFill>
        <p:spPr bwMode="auto">
          <a:xfrm>
            <a:off x="1046480" y="1137920"/>
            <a:ext cx="680720" cy="355600"/>
          </a:xfrm>
          <a:prstGeom prst="rect">
            <a:avLst/>
          </a:prstGeom>
          <a:noFill/>
          <a:ln w="9525">
            <a:noFill/>
            <a:miter lim="800000"/>
            <a:headEnd/>
            <a:tailEnd/>
          </a:ln>
          <a:effectLst/>
        </p:spPr>
      </p:pic>
      <p:sp>
        <p:nvSpPr>
          <p:cNvPr id="13" name="Rectangle 12"/>
          <p:cNvSpPr/>
          <p:nvPr/>
        </p:nvSpPr>
        <p:spPr>
          <a:xfrm>
            <a:off x="1859757" y="2595563"/>
            <a:ext cx="140493" cy="881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455920" y="3657600"/>
            <a:ext cx="1818640" cy="1859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2"/>
          <p:cNvPicPr>
            <a:picLocks noChangeAspect="1" noChangeArrowheads="1"/>
          </p:cNvPicPr>
          <p:nvPr/>
        </p:nvPicPr>
        <p:blipFill>
          <a:blip r:embed="rId5" cstate="print"/>
          <a:srcRect b="82577"/>
          <a:stretch>
            <a:fillRect/>
          </a:stretch>
        </p:blipFill>
        <p:spPr bwMode="auto">
          <a:xfrm>
            <a:off x="5663248" y="3878898"/>
            <a:ext cx="2200275" cy="307022"/>
          </a:xfrm>
          <a:prstGeom prst="rect">
            <a:avLst/>
          </a:prstGeom>
          <a:noFill/>
          <a:ln w="9525">
            <a:noFill/>
            <a:miter lim="800000"/>
            <a:headEnd/>
            <a:tailEnd/>
          </a:ln>
          <a:effectLst/>
        </p:spPr>
      </p:pic>
      <p:pic>
        <p:nvPicPr>
          <p:cNvPr id="18" name="Picture 3"/>
          <p:cNvPicPr>
            <a:picLocks noChangeAspect="1" noChangeArrowheads="1"/>
          </p:cNvPicPr>
          <p:nvPr/>
        </p:nvPicPr>
        <p:blipFill>
          <a:blip r:embed="rId6" cstate="print"/>
          <a:srcRect l="19180" t="13892" r="68018" b="79430"/>
          <a:stretch>
            <a:fillRect/>
          </a:stretch>
        </p:blipFill>
        <p:spPr bwMode="auto">
          <a:xfrm>
            <a:off x="5916295" y="3555365"/>
            <a:ext cx="1209675" cy="409575"/>
          </a:xfrm>
          <a:prstGeom prst="rect">
            <a:avLst/>
          </a:prstGeom>
          <a:noFill/>
          <a:ln w="9525">
            <a:noFill/>
            <a:miter lim="800000"/>
            <a:headEnd/>
            <a:tailEnd/>
          </a:ln>
          <a:effectLst/>
        </p:spPr>
      </p:pic>
      <p:sp>
        <p:nvSpPr>
          <p:cNvPr id="16" name="Rectangle 2"/>
          <p:cNvSpPr txBox="1">
            <a:spLocks noChangeArrowheads="1"/>
          </p:cNvSpPr>
          <p:nvPr/>
        </p:nvSpPr>
        <p:spPr bwMode="auto">
          <a:xfrm>
            <a:off x="0" y="66675"/>
            <a:ext cx="9144000" cy="57242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0" cap="none" spc="0" normalizeH="0" baseline="0" noProof="0" dirty="0" smtClean="0">
                <a:ln>
                  <a:noFill/>
                </a:ln>
                <a:solidFill>
                  <a:schemeClr val="tx2"/>
                </a:solidFill>
                <a:effectLst/>
                <a:uLnTx/>
                <a:uFillTx/>
                <a:latin typeface="+mj-lt"/>
                <a:ea typeface="+mj-ea"/>
                <a:cs typeface="+mj-cs"/>
              </a:rPr>
              <a:t>5,331 </a:t>
            </a:r>
            <a:r>
              <a:rPr kumimoji="0" lang="en-US" sz="4000" b="1" i="0" u="none" strike="noStrike" kern="0" cap="none" spc="0" normalizeH="0" baseline="30000" noProof="0" dirty="0" smtClean="0">
                <a:ln>
                  <a:noFill/>
                </a:ln>
                <a:solidFill>
                  <a:schemeClr val="tx2"/>
                </a:solidFill>
                <a:effectLst/>
                <a:uLnTx/>
                <a:uFillTx/>
                <a:latin typeface="+mj-lt"/>
                <a:ea typeface="+mj-ea"/>
                <a:cs typeface="+mj-cs"/>
              </a:rPr>
              <a:t>137</a:t>
            </a:r>
            <a:r>
              <a:rPr kumimoji="0" lang="en-US" sz="4000" b="1" i="0" u="none" strike="noStrike" kern="0" cap="none" spc="0" normalizeH="0" baseline="0" noProof="0" dirty="0" smtClean="0">
                <a:ln>
                  <a:noFill/>
                </a:ln>
                <a:solidFill>
                  <a:schemeClr val="tx2"/>
                </a:solidFill>
                <a:effectLst/>
                <a:uLnTx/>
                <a:uFillTx/>
                <a:latin typeface="+mj-lt"/>
                <a:ea typeface="+mj-ea"/>
                <a:cs typeface="+mj-cs"/>
              </a:rPr>
              <a:t>Cs Results</a:t>
            </a:r>
          </a:p>
        </p:txBody>
      </p:sp>
    </p:spTree>
    <p:extLst>
      <p:ext uri="{BB962C8B-B14F-4D97-AF65-F5344CB8AC3E}">
        <p14:creationId xmlns:p14="http://schemas.microsoft.com/office/powerpoint/2010/main" val="177203346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4398962" y="6546850"/>
            <a:ext cx="526605" cy="311150"/>
          </a:xfrm>
        </p:spPr>
        <p:txBody>
          <a:bodyPr/>
          <a:lstStyle/>
          <a:p>
            <a:pPr>
              <a:defRPr/>
            </a:pPr>
            <a:fld id="{D795396C-2719-4C3A-AA3E-FD781EAEE1E1}" type="slidenum">
              <a:rPr lang="en-US" smtClean="0"/>
              <a:pPr>
                <a:defRPr/>
              </a:pPr>
              <a:t>70</a:t>
            </a:fld>
            <a:endParaRPr lang="en-US" dirty="0"/>
          </a:p>
        </p:txBody>
      </p:sp>
      <p:sp>
        <p:nvSpPr>
          <p:cNvPr id="3" name="Freeform 2"/>
          <p:cNvSpPr/>
          <p:nvPr/>
        </p:nvSpPr>
        <p:spPr>
          <a:xfrm>
            <a:off x="2336800" y="792480"/>
            <a:ext cx="5618480" cy="4267200"/>
          </a:xfrm>
          <a:custGeom>
            <a:avLst/>
            <a:gdLst>
              <a:gd name="connsiteX0" fmla="*/ 0 w 5618480"/>
              <a:gd name="connsiteY0" fmla="*/ 4267200 h 4267200"/>
              <a:gd name="connsiteX1" fmla="*/ 274320 w 5618480"/>
              <a:gd name="connsiteY1" fmla="*/ 4145280 h 4267200"/>
              <a:gd name="connsiteX2" fmla="*/ 579120 w 5618480"/>
              <a:gd name="connsiteY2" fmla="*/ 3952240 h 4267200"/>
              <a:gd name="connsiteX3" fmla="*/ 853440 w 5618480"/>
              <a:gd name="connsiteY3" fmla="*/ 3718560 h 4267200"/>
              <a:gd name="connsiteX4" fmla="*/ 1087120 w 5618480"/>
              <a:gd name="connsiteY4" fmla="*/ 3403600 h 4267200"/>
              <a:gd name="connsiteX5" fmla="*/ 1249680 w 5618480"/>
              <a:gd name="connsiteY5" fmla="*/ 3129280 h 4267200"/>
              <a:gd name="connsiteX6" fmla="*/ 1381760 w 5618480"/>
              <a:gd name="connsiteY6" fmla="*/ 2814320 h 4267200"/>
              <a:gd name="connsiteX7" fmla="*/ 1544320 w 5618480"/>
              <a:gd name="connsiteY7" fmla="*/ 2377440 h 4267200"/>
              <a:gd name="connsiteX8" fmla="*/ 1666240 w 5618480"/>
              <a:gd name="connsiteY8" fmla="*/ 2052320 h 4267200"/>
              <a:gd name="connsiteX9" fmla="*/ 1859280 w 5618480"/>
              <a:gd name="connsiteY9" fmla="*/ 1656080 h 4267200"/>
              <a:gd name="connsiteX10" fmla="*/ 2113280 w 5618480"/>
              <a:gd name="connsiteY10" fmla="*/ 1341120 h 4267200"/>
              <a:gd name="connsiteX11" fmla="*/ 2448560 w 5618480"/>
              <a:gd name="connsiteY11" fmla="*/ 1066800 h 4267200"/>
              <a:gd name="connsiteX12" fmla="*/ 2743200 w 5618480"/>
              <a:gd name="connsiteY12" fmla="*/ 894080 h 4267200"/>
              <a:gd name="connsiteX13" fmla="*/ 3098800 w 5618480"/>
              <a:gd name="connsiteY13" fmla="*/ 721360 h 4267200"/>
              <a:gd name="connsiteX14" fmla="*/ 3434080 w 5618480"/>
              <a:gd name="connsiteY14" fmla="*/ 579120 h 4267200"/>
              <a:gd name="connsiteX15" fmla="*/ 3769360 w 5618480"/>
              <a:gd name="connsiteY15" fmla="*/ 457200 h 4267200"/>
              <a:gd name="connsiteX16" fmla="*/ 4358640 w 5618480"/>
              <a:gd name="connsiteY16" fmla="*/ 314960 h 4267200"/>
              <a:gd name="connsiteX17" fmla="*/ 4978400 w 5618480"/>
              <a:gd name="connsiteY17" fmla="*/ 162560 h 4267200"/>
              <a:gd name="connsiteX18" fmla="*/ 5618480 w 5618480"/>
              <a:gd name="connsiteY18" fmla="*/ 0 h 4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618480" h="4267200">
                <a:moveTo>
                  <a:pt x="0" y="4267200"/>
                </a:moveTo>
                <a:cubicBezTo>
                  <a:pt x="88900" y="4232486"/>
                  <a:pt x="177800" y="4197773"/>
                  <a:pt x="274320" y="4145280"/>
                </a:cubicBezTo>
                <a:cubicBezTo>
                  <a:pt x="370840" y="4092787"/>
                  <a:pt x="482600" y="4023360"/>
                  <a:pt x="579120" y="3952240"/>
                </a:cubicBezTo>
                <a:cubicBezTo>
                  <a:pt x="675640" y="3881120"/>
                  <a:pt x="768773" y="3810000"/>
                  <a:pt x="853440" y="3718560"/>
                </a:cubicBezTo>
                <a:cubicBezTo>
                  <a:pt x="938107" y="3627120"/>
                  <a:pt x="1021080" y="3501813"/>
                  <a:pt x="1087120" y="3403600"/>
                </a:cubicBezTo>
                <a:cubicBezTo>
                  <a:pt x="1153160" y="3305387"/>
                  <a:pt x="1200573" y="3227493"/>
                  <a:pt x="1249680" y="3129280"/>
                </a:cubicBezTo>
                <a:cubicBezTo>
                  <a:pt x="1298787" y="3031067"/>
                  <a:pt x="1332653" y="2939627"/>
                  <a:pt x="1381760" y="2814320"/>
                </a:cubicBezTo>
                <a:cubicBezTo>
                  <a:pt x="1430867" y="2689013"/>
                  <a:pt x="1496907" y="2504440"/>
                  <a:pt x="1544320" y="2377440"/>
                </a:cubicBezTo>
                <a:cubicBezTo>
                  <a:pt x="1591733" y="2250440"/>
                  <a:pt x="1613747" y="2172547"/>
                  <a:pt x="1666240" y="2052320"/>
                </a:cubicBezTo>
                <a:cubicBezTo>
                  <a:pt x="1718733" y="1932093"/>
                  <a:pt x="1784773" y="1774613"/>
                  <a:pt x="1859280" y="1656080"/>
                </a:cubicBezTo>
                <a:cubicBezTo>
                  <a:pt x="1933787" y="1537547"/>
                  <a:pt x="2015067" y="1439333"/>
                  <a:pt x="2113280" y="1341120"/>
                </a:cubicBezTo>
                <a:cubicBezTo>
                  <a:pt x="2211493" y="1242907"/>
                  <a:pt x="2343573" y="1141307"/>
                  <a:pt x="2448560" y="1066800"/>
                </a:cubicBezTo>
                <a:cubicBezTo>
                  <a:pt x="2553547" y="992293"/>
                  <a:pt x="2634827" y="951653"/>
                  <a:pt x="2743200" y="894080"/>
                </a:cubicBezTo>
                <a:cubicBezTo>
                  <a:pt x="2851573" y="836507"/>
                  <a:pt x="2983653" y="773853"/>
                  <a:pt x="3098800" y="721360"/>
                </a:cubicBezTo>
                <a:cubicBezTo>
                  <a:pt x="3213947" y="668867"/>
                  <a:pt x="3322320" y="623147"/>
                  <a:pt x="3434080" y="579120"/>
                </a:cubicBezTo>
                <a:cubicBezTo>
                  <a:pt x="3545840" y="535093"/>
                  <a:pt x="3615267" y="501227"/>
                  <a:pt x="3769360" y="457200"/>
                </a:cubicBezTo>
                <a:cubicBezTo>
                  <a:pt x="3923453" y="413173"/>
                  <a:pt x="4358640" y="314960"/>
                  <a:pt x="4358640" y="314960"/>
                </a:cubicBezTo>
                <a:lnTo>
                  <a:pt x="4978400" y="162560"/>
                </a:lnTo>
                <a:lnTo>
                  <a:pt x="5618480" y="0"/>
                </a:lnTo>
              </a:path>
            </a:pathLst>
          </a:cu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5" name="Picture 10"/>
          <p:cNvPicPr>
            <a:picLocks noChangeAspect="1" noChangeArrowheads="1"/>
          </p:cNvPicPr>
          <p:nvPr/>
        </p:nvPicPr>
        <p:blipFill>
          <a:blip r:embed="rId2" cstate="print"/>
          <a:srcRect l="15583"/>
          <a:stretch>
            <a:fillRect/>
          </a:stretch>
        </p:blipFill>
        <p:spPr bwMode="auto">
          <a:xfrm>
            <a:off x="1818640" y="288131"/>
            <a:ext cx="7006273" cy="6246019"/>
          </a:xfrm>
          <a:prstGeom prst="rect">
            <a:avLst/>
          </a:prstGeom>
          <a:noFill/>
          <a:ln w="9525">
            <a:noFill/>
            <a:miter lim="800000"/>
            <a:headEnd/>
            <a:tailEnd/>
          </a:ln>
          <a:effectLst/>
        </p:spPr>
      </p:pic>
      <p:pic>
        <p:nvPicPr>
          <p:cNvPr id="6" name="Picture 5"/>
          <p:cNvPicPr>
            <a:picLocks noChangeAspect="1" noChangeArrowheads="1"/>
          </p:cNvPicPr>
          <p:nvPr/>
        </p:nvPicPr>
        <p:blipFill>
          <a:blip r:embed="rId3" cstate="print"/>
          <a:srcRect l="18649" t="2512" r="7130" b="12271"/>
          <a:stretch>
            <a:fillRect/>
          </a:stretch>
        </p:blipFill>
        <p:spPr bwMode="auto">
          <a:xfrm>
            <a:off x="1849120" y="741680"/>
            <a:ext cx="6085840" cy="4826000"/>
          </a:xfrm>
          <a:prstGeom prst="rect">
            <a:avLst/>
          </a:prstGeom>
          <a:noFill/>
          <a:ln w="9525">
            <a:noFill/>
            <a:miter lim="800000"/>
            <a:headEnd/>
            <a:tailEnd/>
          </a:ln>
          <a:effectLst/>
        </p:spPr>
      </p:pic>
      <p:pic>
        <p:nvPicPr>
          <p:cNvPr id="7" name="Picture 6"/>
          <p:cNvPicPr>
            <a:picLocks noChangeAspect="1" noChangeArrowheads="1"/>
          </p:cNvPicPr>
          <p:nvPr/>
        </p:nvPicPr>
        <p:blipFill>
          <a:blip r:embed="rId4" cstate="print"/>
          <a:srcRect l="8824" t="21981" r="89226" b="12214"/>
          <a:stretch>
            <a:fillRect/>
          </a:stretch>
        </p:blipFill>
        <p:spPr bwMode="auto">
          <a:xfrm>
            <a:off x="1656571" y="726281"/>
            <a:ext cx="266344" cy="5076825"/>
          </a:xfrm>
          <a:prstGeom prst="rect">
            <a:avLst/>
          </a:prstGeom>
          <a:noFill/>
          <a:ln w="9525">
            <a:noFill/>
            <a:miter lim="800000"/>
            <a:headEnd/>
            <a:tailEnd/>
          </a:ln>
        </p:spPr>
      </p:pic>
      <p:pic>
        <p:nvPicPr>
          <p:cNvPr id="8" name="Picture 10"/>
          <p:cNvPicPr>
            <a:picLocks noChangeAspect="1" noChangeArrowheads="1"/>
          </p:cNvPicPr>
          <p:nvPr/>
        </p:nvPicPr>
        <p:blipFill>
          <a:blip r:embed="rId2" cstate="print"/>
          <a:srcRect r="93598"/>
          <a:stretch>
            <a:fillRect/>
          </a:stretch>
        </p:blipFill>
        <p:spPr bwMode="auto">
          <a:xfrm>
            <a:off x="525301" y="288131"/>
            <a:ext cx="531339" cy="6246019"/>
          </a:xfrm>
          <a:prstGeom prst="rect">
            <a:avLst/>
          </a:prstGeom>
          <a:noFill/>
          <a:ln w="9525">
            <a:noFill/>
            <a:miter lim="800000"/>
            <a:headEnd/>
            <a:tailEnd/>
          </a:ln>
          <a:effectLst/>
        </p:spPr>
      </p:pic>
      <p:pic>
        <p:nvPicPr>
          <p:cNvPr id="9" name="Picture 10"/>
          <p:cNvPicPr>
            <a:picLocks noChangeAspect="1" noChangeArrowheads="1"/>
          </p:cNvPicPr>
          <p:nvPr/>
        </p:nvPicPr>
        <p:blipFill>
          <a:blip r:embed="rId2" cstate="print"/>
          <a:srcRect l="7871" t="86967"/>
          <a:stretch>
            <a:fillRect/>
          </a:stretch>
        </p:blipFill>
        <p:spPr bwMode="auto">
          <a:xfrm>
            <a:off x="1178560" y="5720080"/>
            <a:ext cx="7646353" cy="814070"/>
          </a:xfrm>
          <a:prstGeom prst="rect">
            <a:avLst/>
          </a:prstGeom>
          <a:noFill/>
          <a:ln w="9525">
            <a:noFill/>
            <a:miter lim="800000"/>
            <a:headEnd/>
            <a:tailEnd/>
          </a:ln>
          <a:effectLst/>
        </p:spPr>
      </p:pic>
      <p:sp>
        <p:nvSpPr>
          <p:cNvPr id="10" name="Rectangle 9"/>
          <p:cNvSpPr/>
          <p:nvPr/>
        </p:nvSpPr>
        <p:spPr>
          <a:xfrm>
            <a:off x="8351520" y="5354320"/>
            <a:ext cx="762000" cy="1036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noChangeArrowheads="1"/>
          </p:cNvPicPr>
          <p:nvPr/>
        </p:nvPicPr>
        <p:blipFill>
          <a:blip r:embed="rId2" cstate="print"/>
          <a:srcRect l="56225" t="86967" r="39980" b="7340"/>
          <a:stretch>
            <a:fillRect/>
          </a:stretch>
        </p:blipFill>
        <p:spPr bwMode="auto">
          <a:xfrm>
            <a:off x="1290320" y="5354320"/>
            <a:ext cx="314960" cy="355600"/>
          </a:xfrm>
          <a:prstGeom prst="rect">
            <a:avLst/>
          </a:prstGeom>
          <a:noFill/>
          <a:ln w="9525">
            <a:noFill/>
            <a:miter lim="800000"/>
            <a:headEnd/>
            <a:tailEnd/>
          </a:ln>
          <a:effectLst/>
        </p:spPr>
      </p:pic>
      <p:pic>
        <p:nvPicPr>
          <p:cNvPr id="12" name="Picture 10"/>
          <p:cNvPicPr>
            <a:picLocks noChangeAspect="1" noChangeArrowheads="1"/>
          </p:cNvPicPr>
          <p:nvPr/>
        </p:nvPicPr>
        <p:blipFill>
          <a:blip r:embed="rId2" cstate="print"/>
          <a:srcRect l="56225" t="86967" r="38389" b="6689"/>
          <a:stretch>
            <a:fillRect/>
          </a:stretch>
        </p:blipFill>
        <p:spPr bwMode="auto">
          <a:xfrm>
            <a:off x="1188720" y="3241040"/>
            <a:ext cx="447040" cy="396240"/>
          </a:xfrm>
          <a:prstGeom prst="rect">
            <a:avLst/>
          </a:prstGeom>
          <a:noFill/>
          <a:ln w="9525">
            <a:noFill/>
            <a:miter lim="800000"/>
            <a:headEnd/>
            <a:tailEnd/>
          </a:ln>
          <a:effectLst/>
        </p:spPr>
      </p:pic>
      <p:pic>
        <p:nvPicPr>
          <p:cNvPr id="13" name="Picture 12"/>
          <p:cNvPicPr>
            <a:picLocks noChangeAspect="1" noChangeArrowheads="1"/>
          </p:cNvPicPr>
          <p:nvPr/>
        </p:nvPicPr>
        <p:blipFill>
          <a:blip r:embed="rId2" cstate="print"/>
          <a:srcRect l="56225" t="86967" r="35573" b="7340"/>
          <a:stretch>
            <a:fillRect/>
          </a:stretch>
        </p:blipFill>
        <p:spPr bwMode="auto">
          <a:xfrm>
            <a:off x="1046480" y="1137920"/>
            <a:ext cx="680720" cy="355600"/>
          </a:xfrm>
          <a:prstGeom prst="rect">
            <a:avLst/>
          </a:prstGeom>
          <a:noFill/>
          <a:ln w="9525">
            <a:noFill/>
            <a:miter lim="800000"/>
            <a:headEnd/>
            <a:tailEnd/>
          </a:ln>
          <a:effectLst/>
        </p:spPr>
      </p:pic>
      <p:sp>
        <p:nvSpPr>
          <p:cNvPr id="14" name="Rectangle 13"/>
          <p:cNvSpPr/>
          <p:nvPr/>
        </p:nvSpPr>
        <p:spPr>
          <a:xfrm>
            <a:off x="1859757" y="2595563"/>
            <a:ext cx="140493" cy="881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p:cNvSpPr/>
          <p:nvPr/>
        </p:nvSpPr>
        <p:spPr>
          <a:xfrm>
            <a:off x="2194560" y="782320"/>
            <a:ext cx="5618480" cy="4246880"/>
          </a:xfrm>
          <a:custGeom>
            <a:avLst/>
            <a:gdLst>
              <a:gd name="connsiteX0" fmla="*/ 0 w 5618480"/>
              <a:gd name="connsiteY0" fmla="*/ 4267200 h 4267200"/>
              <a:gd name="connsiteX1" fmla="*/ 274320 w 5618480"/>
              <a:gd name="connsiteY1" fmla="*/ 4145280 h 4267200"/>
              <a:gd name="connsiteX2" fmla="*/ 579120 w 5618480"/>
              <a:gd name="connsiteY2" fmla="*/ 3952240 h 4267200"/>
              <a:gd name="connsiteX3" fmla="*/ 853440 w 5618480"/>
              <a:gd name="connsiteY3" fmla="*/ 3718560 h 4267200"/>
              <a:gd name="connsiteX4" fmla="*/ 1087120 w 5618480"/>
              <a:gd name="connsiteY4" fmla="*/ 3403600 h 4267200"/>
              <a:gd name="connsiteX5" fmla="*/ 1249680 w 5618480"/>
              <a:gd name="connsiteY5" fmla="*/ 3129280 h 4267200"/>
              <a:gd name="connsiteX6" fmla="*/ 1381760 w 5618480"/>
              <a:gd name="connsiteY6" fmla="*/ 2814320 h 4267200"/>
              <a:gd name="connsiteX7" fmla="*/ 1544320 w 5618480"/>
              <a:gd name="connsiteY7" fmla="*/ 2377440 h 4267200"/>
              <a:gd name="connsiteX8" fmla="*/ 1666240 w 5618480"/>
              <a:gd name="connsiteY8" fmla="*/ 2052320 h 4267200"/>
              <a:gd name="connsiteX9" fmla="*/ 1859280 w 5618480"/>
              <a:gd name="connsiteY9" fmla="*/ 1656080 h 4267200"/>
              <a:gd name="connsiteX10" fmla="*/ 2113280 w 5618480"/>
              <a:gd name="connsiteY10" fmla="*/ 1341120 h 4267200"/>
              <a:gd name="connsiteX11" fmla="*/ 2448560 w 5618480"/>
              <a:gd name="connsiteY11" fmla="*/ 1066800 h 4267200"/>
              <a:gd name="connsiteX12" fmla="*/ 2743200 w 5618480"/>
              <a:gd name="connsiteY12" fmla="*/ 894080 h 4267200"/>
              <a:gd name="connsiteX13" fmla="*/ 3098800 w 5618480"/>
              <a:gd name="connsiteY13" fmla="*/ 721360 h 4267200"/>
              <a:gd name="connsiteX14" fmla="*/ 3434080 w 5618480"/>
              <a:gd name="connsiteY14" fmla="*/ 579120 h 4267200"/>
              <a:gd name="connsiteX15" fmla="*/ 3769360 w 5618480"/>
              <a:gd name="connsiteY15" fmla="*/ 457200 h 4267200"/>
              <a:gd name="connsiteX16" fmla="*/ 4358640 w 5618480"/>
              <a:gd name="connsiteY16" fmla="*/ 314960 h 4267200"/>
              <a:gd name="connsiteX17" fmla="*/ 4978400 w 5618480"/>
              <a:gd name="connsiteY17" fmla="*/ 162560 h 4267200"/>
              <a:gd name="connsiteX18" fmla="*/ 5618480 w 5618480"/>
              <a:gd name="connsiteY18" fmla="*/ 0 h 4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618480" h="4267200">
                <a:moveTo>
                  <a:pt x="0" y="4267200"/>
                </a:moveTo>
                <a:cubicBezTo>
                  <a:pt x="88900" y="4232486"/>
                  <a:pt x="177800" y="4197773"/>
                  <a:pt x="274320" y="4145280"/>
                </a:cubicBezTo>
                <a:cubicBezTo>
                  <a:pt x="370840" y="4092787"/>
                  <a:pt x="482600" y="4023360"/>
                  <a:pt x="579120" y="3952240"/>
                </a:cubicBezTo>
                <a:cubicBezTo>
                  <a:pt x="675640" y="3881120"/>
                  <a:pt x="768773" y="3810000"/>
                  <a:pt x="853440" y="3718560"/>
                </a:cubicBezTo>
                <a:cubicBezTo>
                  <a:pt x="938107" y="3627120"/>
                  <a:pt x="1021080" y="3501813"/>
                  <a:pt x="1087120" y="3403600"/>
                </a:cubicBezTo>
                <a:cubicBezTo>
                  <a:pt x="1153160" y="3305387"/>
                  <a:pt x="1200573" y="3227493"/>
                  <a:pt x="1249680" y="3129280"/>
                </a:cubicBezTo>
                <a:cubicBezTo>
                  <a:pt x="1298787" y="3031067"/>
                  <a:pt x="1332653" y="2939627"/>
                  <a:pt x="1381760" y="2814320"/>
                </a:cubicBezTo>
                <a:cubicBezTo>
                  <a:pt x="1430867" y="2689013"/>
                  <a:pt x="1496907" y="2504440"/>
                  <a:pt x="1544320" y="2377440"/>
                </a:cubicBezTo>
                <a:cubicBezTo>
                  <a:pt x="1591733" y="2250440"/>
                  <a:pt x="1613747" y="2172547"/>
                  <a:pt x="1666240" y="2052320"/>
                </a:cubicBezTo>
                <a:cubicBezTo>
                  <a:pt x="1718733" y="1932093"/>
                  <a:pt x="1784773" y="1774613"/>
                  <a:pt x="1859280" y="1656080"/>
                </a:cubicBezTo>
                <a:cubicBezTo>
                  <a:pt x="1933787" y="1537547"/>
                  <a:pt x="2015067" y="1439333"/>
                  <a:pt x="2113280" y="1341120"/>
                </a:cubicBezTo>
                <a:cubicBezTo>
                  <a:pt x="2211493" y="1242907"/>
                  <a:pt x="2343573" y="1141307"/>
                  <a:pt x="2448560" y="1066800"/>
                </a:cubicBezTo>
                <a:cubicBezTo>
                  <a:pt x="2553547" y="992293"/>
                  <a:pt x="2634827" y="951653"/>
                  <a:pt x="2743200" y="894080"/>
                </a:cubicBezTo>
                <a:cubicBezTo>
                  <a:pt x="2851573" y="836507"/>
                  <a:pt x="2983653" y="773853"/>
                  <a:pt x="3098800" y="721360"/>
                </a:cubicBezTo>
                <a:cubicBezTo>
                  <a:pt x="3213947" y="668867"/>
                  <a:pt x="3322320" y="623147"/>
                  <a:pt x="3434080" y="579120"/>
                </a:cubicBezTo>
                <a:cubicBezTo>
                  <a:pt x="3545840" y="535093"/>
                  <a:pt x="3615267" y="501227"/>
                  <a:pt x="3769360" y="457200"/>
                </a:cubicBezTo>
                <a:cubicBezTo>
                  <a:pt x="3923453" y="413173"/>
                  <a:pt x="4358640" y="314960"/>
                  <a:pt x="4358640" y="314960"/>
                </a:cubicBezTo>
                <a:lnTo>
                  <a:pt x="4978400" y="162560"/>
                </a:lnTo>
                <a:lnTo>
                  <a:pt x="5618480" y="0"/>
                </a:lnTo>
              </a:path>
            </a:pathLst>
          </a:cu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Rectangle 15"/>
          <p:cNvSpPr/>
          <p:nvPr/>
        </p:nvSpPr>
        <p:spPr>
          <a:xfrm>
            <a:off x="5455920" y="3657600"/>
            <a:ext cx="1818640" cy="1859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5725160" y="4109720"/>
            <a:ext cx="2138680" cy="338554"/>
          </a:xfrm>
          <a:prstGeom prst="rect">
            <a:avLst/>
          </a:prstGeom>
          <a:noFill/>
        </p:spPr>
        <p:txBody>
          <a:bodyPr wrap="square" rtlCol="0">
            <a:spAutoFit/>
          </a:bodyPr>
          <a:lstStyle/>
          <a:p>
            <a:r>
              <a:rPr lang="en-US" b="1" dirty="0" smtClean="0">
                <a:latin typeface="+mn-lt"/>
              </a:rPr>
              <a:t>Assigned Uncertainty</a:t>
            </a:r>
          </a:p>
        </p:txBody>
      </p:sp>
      <p:pic>
        <p:nvPicPr>
          <p:cNvPr id="18" name="Picture 2"/>
          <p:cNvPicPr>
            <a:picLocks noChangeAspect="1" noChangeArrowheads="1"/>
          </p:cNvPicPr>
          <p:nvPr/>
        </p:nvPicPr>
        <p:blipFill>
          <a:blip r:embed="rId5" cstate="print"/>
          <a:srcRect t="16847" b="68739"/>
          <a:stretch>
            <a:fillRect/>
          </a:stretch>
        </p:blipFill>
        <p:spPr bwMode="auto">
          <a:xfrm>
            <a:off x="5663248" y="4470400"/>
            <a:ext cx="2200275" cy="254000"/>
          </a:xfrm>
          <a:prstGeom prst="rect">
            <a:avLst/>
          </a:prstGeom>
          <a:noFill/>
          <a:ln w="9525">
            <a:noFill/>
            <a:miter lim="800000"/>
            <a:headEnd/>
            <a:tailEnd/>
          </a:ln>
          <a:effectLst/>
        </p:spPr>
      </p:pic>
      <p:pic>
        <p:nvPicPr>
          <p:cNvPr id="19" name="Picture 2"/>
          <p:cNvPicPr>
            <a:picLocks noChangeAspect="1" noChangeArrowheads="1"/>
          </p:cNvPicPr>
          <p:nvPr/>
        </p:nvPicPr>
        <p:blipFill>
          <a:blip r:embed="rId5" cstate="print"/>
          <a:srcRect b="82577"/>
          <a:stretch>
            <a:fillRect/>
          </a:stretch>
        </p:blipFill>
        <p:spPr bwMode="auto">
          <a:xfrm>
            <a:off x="5663248" y="3878898"/>
            <a:ext cx="2200275" cy="307022"/>
          </a:xfrm>
          <a:prstGeom prst="rect">
            <a:avLst/>
          </a:prstGeom>
          <a:noFill/>
          <a:ln w="9525">
            <a:noFill/>
            <a:miter lim="800000"/>
            <a:headEnd/>
            <a:tailEnd/>
          </a:ln>
          <a:effectLst/>
        </p:spPr>
      </p:pic>
      <p:pic>
        <p:nvPicPr>
          <p:cNvPr id="20" name="Picture 3"/>
          <p:cNvPicPr>
            <a:picLocks noChangeAspect="1" noChangeArrowheads="1"/>
          </p:cNvPicPr>
          <p:nvPr/>
        </p:nvPicPr>
        <p:blipFill>
          <a:blip r:embed="rId6" cstate="print"/>
          <a:srcRect l="19180" t="13892" r="68018" b="79430"/>
          <a:stretch>
            <a:fillRect/>
          </a:stretch>
        </p:blipFill>
        <p:spPr bwMode="auto">
          <a:xfrm>
            <a:off x="5916295" y="3555365"/>
            <a:ext cx="1209675" cy="409575"/>
          </a:xfrm>
          <a:prstGeom prst="rect">
            <a:avLst/>
          </a:prstGeom>
          <a:noFill/>
          <a:ln w="9525">
            <a:noFill/>
            <a:miter lim="800000"/>
            <a:headEnd/>
            <a:tailEnd/>
          </a:ln>
          <a:effectLst/>
        </p:spPr>
      </p:pic>
      <p:sp>
        <p:nvSpPr>
          <p:cNvPr id="21" name="Rectangle 2"/>
          <p:cNvSpPr txBox="1">
            <a:spLocks noChangeArrowheads="1"/>
          </p:cNvSpPr>
          <p:nvPr/>
        </p:nvSpPr>
        <p:spPr bwMode="auto">
          <a:xfrm>
            <a:off x="0" y="66675"/>
            <a:ext cx="9144000" cy="57242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0" cap="none" spc="0" normalizeH="0" baseline="0" noProof="0" dirty="0" smtClean="0">
                <a:ln>
                  <a:noFill/>
                </a:ln>
                <a:solidFill>
                  <a:schemeClr val="tx2"/>
                </a:solidFill>
                <a:effectLst/>
                <a:uLnTx/>
                <a:uFillTx/>
                <a:latin typeface="+mj-lt"/>
                <a:ea typeface="+mj-ea"/>
                <a:cs typeface="+mj-cs"/>
              </a:rPr>
              <a:t>5,331 </a:t>
            </a:r>
            <a:r>
              <a:rPr kumimoji="0" lang="en-US" sz="4000" b="1" i="0" u="none" strike="noStrike" kern="0" cap="none" spc="0" normalizeH="0" baseline="30000" noProof="0" dirty="0" smtClean="0">
                <a:ln>
                  <a:noFill/>
                </a:ln>
                <a:solidFill>
                  <a:schemeClr val="tx2"/>
                </a:solidFill>
                <a:effectLst/>
                <a:uLnTx/>
                <a:uFillTx/>
                <a:latin typeface="+mj-lt"/>
                <a:ea typeface="+mj-ea"/>
                <a:cs typeface="+mj-cs"/>
              </a:rPr>
              <a:t>137</a:t>
            </a:r>
            <a:r>
              <a:rPr kumimoji="0" lang="en-US" sz="4000" b="1" i="0" u="none" strike="noStrike" kern="0" cap="none" spc="0" normalizeH="0" baseline="0" noProof="0" dirty="0" smtClean="0">
                <a:ln>
                  <a:noFill/>
                </a:ln>
                <a:solidFill>
                  <a:schemeClr val="tx2"/>
                </a:solidFill>
                <a:effectLst/>
                <a:uLnTx/>
                <a:uFillTx/>
                <a:latin typeface="+mj-lt"/>
                <a:ea typeface="+mj-ea"/>
                <a:cs typeface="+mj-cs"/>
              </a:rPr>
              <a:t>Cs Results – Log Scale</a:t>
            </a:r>
          </a:p>
        </p:txBody>
      </p:sp>
    </p:spTree>
    <p:extLst>
      <p:ext uri="{BB962C8B-B14F-4D97-AF65-F5344CB8AC3E}">
        <p14:creationId xmlns:p14="http://schemas.microsoft.com/office/powerpoint/2010/main" val="421437615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4398962" y="6546850"/>
            <a:ext cx="490029" cy="311150"/>
          </a:xfrm>
          <a:prstGeom prst="rect">
            <a:avLst/>
          </a:prstGeom>
          <a:noFill/>
          <a:ln>
            <a:miter lim="800000"/>
            <a:headEnd/>
            <a:tailEnd/>
          </a:ln>
        </p:spPr>
        <p:txBody>
          <a:bodyPr/>
          <a:lstStyle/>
          <a:p>
            <a:pPr algn="r">
              <a:defRPr/>
            </a:pPr>
            <a:fld id="{9B514998-52BF-480C-ADE4-9B491A3E0ABD}" type="slidenum">
              <a:rPr lang="en-US" sz="1400">
                <a:latin typeface="+mn-lt"/>
              </a:rPr>
              <a:pPr algn="r">
                <a:defRPr/>
              </a:pPr>
              <a:t>71</a:t>
            </a:fld>
            <a:endParaRPr lang="en-US" sz="1400" dirty="0">
              <a:latin typeface="+mn-lt"/>
            </a:endParaRPr>
          </a:p>
        </p:txBody>
      </p:sp>
      <p:sp>
        <p:nvSpPr>
          <p:cNvPr id="40963" name="Rectangle 2"/>
          <p:cNvSpPr>
            <a:spLocks noGrp="1" noChangeArrowheads="1"/>
          </p:cNvSpPr>
          <p:nvPr>
            <p:ph type="title" idx="4294967295"/>
          </p:nvPr>
        </p:nvSpPr>
        <p:spPr>
          <a:xfrm>
            <a:off x="0" y="66675"/>
            <a:ext cx="9144000" cy="1093788"/>
          </a:xfrm>
        </p:spPr>
        <p:txBody>
          <a:bodyPr/>
          <a:lstStyle/>
          <a:p>
            <a:pPr eaLnBrk="1" hangingPunct="1"/>
            <a:r>
              <a:rPr lang="en-US" sz="4000" b="1" dirty="0" smtClean="0"/>
              <a:t>Innovation 1</a:t>
            </a:r>
          </a:p>
        </p:txBody>
      </p:sp>
      <p:sp>
        <p:nvSpPr>
          <p:cNvPr id="40964" name="Rectangle 3"/>
          <p:cNvSpPr>
            <a:spLocks noGrp="1" noChangeArrowheads="1"/>
          </p:cNvSpPr>
          <p:nvPr>
            <p:ph type="body" idx="4294967295"/>
          </p:nvPr>
        </p:nvSpPr>
        <p:spPr>
          <a:xfrm>
            <a:off x="234950" y="948267"/>
            <a:ext cx="8716963" cy="5165197"/>
          </a:xfrm>
        </p:spPr>
        <p:txBody>
          <a:bodyPr/>
          <a:lstStyle/>
          <a:p>
            <a:pPr eaLnBrk="1" hangingPunct="1">
              <a:lnSpc>
                <a:spcPct val="90000"/>
              </a:lnSpc>
            </a:pPr>
            <a:r>
              <a:rPr lang="en-US" sz="2400" dirty="0" smtClean="0"/>
              <a:t>this </a:t>
            </a:r>
            <a:r>
              <a:rPr lang="en-US" sz="2400" dirty="0"/>
              <a:t>work addresses the situation in which each measurement is accompanied by a very good estimate of its </a:t>
            </a:r>
            <a:r>
              <a:rPr lang="en-US" sz="2400" dirty="0" smtClean="0"/>
              <a:t>uncertainty</a:t>
            </a:r>
          </a:p>
          <a:p>
            <a:pPr lvl="1" eaLnBrk="1" hangingPunct="1">
              <a:lnSpc>
                <a:spcPct val="90000"/>
              </a:lnSpc>
            </a:pPr>
            <a:r>
              <a:rPr lang="en-US" sz="2000" dirty="0" smtClean="0"/>
              <a:t>not </a:t>
            </a:r>
            <a:r>
              <a:rPr lang="en-US" sz="2000" dirty="0"/>
              <a:t>described in the literature </a:t>
            </a:r>
            <a:r>
              <a:rPr lang="en-US" sz="2000" dirty="0" smtClean="0"/>
              <a:t>reviewed</a:t>
            </a:r>
          </a:p>
          <a:p>
            <a:pPr lvl="1" eaLnBrk="1" hangingPunct="1">
              <a:lnSpc>
                <a:spcPct val="90000"/>
              </a:lnSpc>
            </a:pPr>
            <a:r>
              <a:rPr lang="en-US" sz="2000" dirty="0" smtClean="0"/>
              <a:t>which </a:t>
            </a:r>
            <a:r>
              <a:rPr lang="en-US" sz="2000" dirty="0"/>
              <a:t>occurs routinely in radiochemical and radiobioassay </a:t>
            </a:r>
            <a:r>
              <a:rPr lang="en-US" sz="2000" dirty="0" smtClean="0"/>
              <a:t>measurements</a:t>
            </a:r>
          </a:p>
        </p:txBody>
      </p:sp>
    </p:spTree>
    <p:extLst>
      <p:ext uri="{BB962C8B-B14F-4D97-AF65-F5344CB8AC3E}">
        <p14:creationId xmlns:p14="http://schemas.microsoft.com/office/powerpoint/2010/main" val="1932835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96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96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4398962" y="6546850"/>
            <a:ext cx="490029" cy="311150"/>
          </a:xfrm>
          <a:prstGeom prst="rect">
            <a:avLst/>
          </a:prstGeom>
          <a:noFill/>
          <a:ln>
            <a:miter lim="800000"/>
            <a:headEnd/>
            <a:tailEnd/>
          </a:ln>
        </p:spPr>
        <p:txBody>
          <a:bodyPr/>
          <a:lstStyle/>
          <a:p>
            <a:pPr algn="r">
              <a:defRPr/>
            </a:pPr>
            <a:fld id="{9B514998-52BF-480C-ADE4-9B491A3E0ABD}" type="slidenum">
              <a:rPr lang="en-US" sz="1400">
                <a:latin typeface="+mn-lt"/>
              </a:rPr>
              <a:pPr algn="r">
                <a:defRPr/>
              </a:pPr>
              <a:t>72</a:t>
            </a:fld>
            <a:endParaRPr lang="en-US" sz="1400" dirty="0">
              <a:latin typeface="+mn-lt"/>
            </a:endParaRPr>
          </a:p>
        </p:txBody>
      </p:sp>
      <p:sp>
        <p:nvSpPr>
          <p:cNvPr id="40963" name="Rectangle 2"/>
          <p:cNvSpPr>
            <a:spLocks noGrp="1" noChangeArrowheads="1"/>
          </p:cNvSpPr>
          <p:nvPr>
            <p:ph type="title" idx="4294967295"/>
          </p:nvPr>
        </p:nvSpPr>
        <p:spPr>
          <a:xfrm>
            <a:off x="0" y="66675"/>
            <a:ext cx="9144000" cy="1093788"/>
          </a:xfrm>
        </p:spPr>
        <p:txBody>
          <a:bodyPr/>
          <a:lstStyle/>
          <a:p>
            <a:pPr eaLnBrk="1" hangingPunct="1"/>
            <a:r>
              <a:rPr lang="en-US" sz="4000" b="1" dirty="0" smtClean="0"/>
              <a:t>Innovation 2</a:t>
            </a:r>
          </a:p>
        </p:txBody>
      </p:sp>
      <p:sp>
        <p:nvSpPr>
          <p:cNvPr id="40964" name="Rectangle 3"/>
          <p:cNvSpPr>
            <a:spLocks noGrp="1" noChangeArrowheads="1"/>
          </p:cNvSpPr>
          <p:nvPr>
            <p:ph type="body" idx="4294967295"/>
          </p:nvPr>
        </p:nvSpPr>
        <p:spPr>
          <a:xfrm>
            <a:off x="234950" y="948267"/>
            <a:ext cx="8716963" cy="5165197"/>
          </a:xfrm>
        </p:spPr>
        <p:txBody>
          <a:bodyPr/>
          <a:lstStyle/>
          <a:p>
            <a:pPr eaLnBrk="1" hangingPunct="1">
              <a:lnSpc>
                <a:spcPct val="90000"/>
              </a:lnSpc>
            </a:pPr>
            <a:r>
              <a:rPr lang="en-US" sz="2400" dirty="0" smtClean="0"/>
              <a:t>This </a:t>
            </a:r>
            <a:r>
              <a:rPr lang="en-US" sz="2400" dirty="0"/>
              <a:t>work provides a solution to the vexing problem of making sense of negative measurement results for a quantity, such as activity in becquerels, which physically must be </a:t>
            </a:r>
            <a:r>
              <a:rPr lang="en-US" sz="2400" dirty="0" smtClean="0"/>
              <a:t>nonnegative</a:t>
            </a:r>
          </a:p>
          <a:p>
            <a:pPr lvl="1" eaLnBrk="1" hangingPunct="1">
              <a:lnSpc>
                <a:spcPct val="90000"/>
              </a:lnSpc>
            </a:pPr>
            <a:r>
              <a:rPr lang="en-US" sz="2000" dirty="0" smtClean="0"/>
              <a:t>none </a:t>
            </a:r>
            <a:r>
              <a:rPr lang="en-US" sz="2000" dirty="0"/>
              <a:t>of the literature </a:t>
            </a:r>
            <a:r>
              <a:rPr lang="en-US" sz="2000" dirty="0" smtClean="0"/>
              <a:t>addresses </a:t>
            </a:r>
            <a:r>
              <a:rPr lang="en-US" sz="2000" dirty="0"/>
              <a:t>negative </a:t>
            </a:r>
            <a:r>
              <a:rPr lang="en-US" sz="2000" dirty="0" smtClean="0"/>
              <a:t>values</a:t>
            </a:r>
          </a:p>
          <a:p>
            <a:pPr eaLnBrk="1" hangingPunct="1">
              <a:lnSpc>
                <a:spcPct val="90000"/>
              </a:lnSpc>
            </a:pPr>
            <a:r>
              <a:rPr lang="en-US" sz="2400" dirty="0" smtClean="0"/>
              <a:t>The method </a:t>
            </a:r>
            <a:r>
              <a:rPr lang="en-US" sz="2400" dirty="0"/>
              <a:t>makes sense of uncertain low-level </a:t>
            </a:r>
            <a:r>
              <a:rPr lang="en-US" sz="2400" dirty="0" smtClean="0"/>
              <a:t>measurements</a:t>
            </a:r>
          </a:p>
          <a:p>
            <a:pPr lvl="1" eaLnBrk="1" hangingPunct="1">
              <a:lnSpc>
                <a:spcPct val="90000"/>
              </a:lnSpc>
            </a:pPr>
            <a:r>
              <a:rPr lang="en-US" sz="2000" dirty="0" smtClean="0"/>
              <a:t>without </a:t>
            </a:r>
            <a:r>
              <a:rPr lang="en-US" sz="2000" dirty="0"/>
              <a:t>injecting a bias into the dataset by </a:t>
            </a:r>
            <a:r>
              <a:rPr lang="en-US" sz="2000" dirty="0" smtClean="0"/>
              <a:t>left-censoring</a:t>
            </a:r>
          </a:p>
          <a:p>
            <a:pPr lvl="1" eaLnBrk="1" hangingPunct="1">
              <a:lnSpc>
                <a:spcPct val="90000"/>
              </a:lnSpc>
            </a:pPr>
            <a:r>
              <a:rPr lang="en-US" sz="2000" dirty="0" smtClean="0"/>
              <a:t>by </a:t>
            </a:r>
            <a:r>
              <a:rPr lang="en-US" sz="2000" dirty="0"/>
              <a:t>implicitly recognizing that spurious negative results are accompanied by an equal amount of spurious positive </a:t>
            </a:r>
            <a:r>
              <a:rPr lang="en-US" sz="2000" dirty="0" smtClean="0"/>
              <a:t>signal</a:t>
            </a:r>
          </a:p>
        </p:txBody>
      </p:sp>
    </p:spTree>
    <p:extLst>
      <p:ext uri="{BB962C8B-B14F-4D97-AF65-F5344CB8AC3E}">
        <p14:creationId xmlns:p14="http://schemas.microsoft.com/office/powerpoint/2010/main" val="23520279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96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096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964">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096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4398962" y="6546850"/>
            <a:ext cx="490029" cy="311150"/>
          </a:xfrm>
          <a:prstGeom prst="rect">
            <a:avLst/>
          </a:prstGeom>
          <a:noFill/>
          <a:ln>
            <a:miter lim="800000"/>
            <a:headEnd/>
            <a:tailEnd/>
          </a:ln>
        </p:spPr>
        <p:txBody>
          <a:bodyPr/>
          <a:lstStyle/>
          <a:p>
            <a:pPr algn="r">
              <a:defRPr/>
            </a:pPr>
            <a:fld id="{9B514998-52BF-480C-ADE4-9B491A3E0ABD}" type="slidenum">
              <a:rPr lang="en-US" sz="1400">
                <a:latin typeface="+mn-lt"/>
              </a:rPr>
              <a:pPr algn="r">
                <a:defRPr/>
              </a:pPr>
              <a:t>73</a:t>
            </a:fld>
            <a:endParaRPr lang="en-US" sz="1400" dirty="0">
              <a:latin typeface="+mn-lt"/>
            </a:endParaRPr>
          </a:p>
        </p:txBody>
      </p:sp>
      <p:sp>
        <p:nvSpPr>
          <p:cNvPr id="40963" name="Rectangle 2"/>
          <p:cNvSpPr>
            <a:spLocks noGrp="1" noChangeArrowheads="1"/>
          </p:cNvSpPr>
          <p:nvPr>
            <p:ph type="title" idx="4294967295"/>
          </p:nvPr>
        </p:nvSpPr>
        <p:spPr>
          <a:xfrm>
            <a:off x="0" y="66675"/>
            <a:ext cx="9144000" cy="1093788"/>
          </a:xfrm>
        </p:spPr>
        <p:txBody>
          <a:bodyPr/>
          <a:lstStyle/>
          <a:p>
            <a:pPr eaLnBrk="1" hangingPunct="1"/>
            <a:r>
              <a:rPr lang="en-US" sz="4000" b="1" dirty="0" smtClean="0"/>
              <a:t>Innovation 3</a:t>
            </a:r>
          </a:p>
        </p:txBody>
      </p:sp>
      <p:sp>
        <p:nvSpPr>
          <p:cNvPr id="40964" name="Rectangle 3"/>
          <p:cNvSpPr>
            <a:spLocks noGrp="1" noChangeArrowheads="1"/>
          </p:cNvSpPr>
          <p:nvPr>
            <p:ph type="body" idx="4294967295"/>
          </p:nvPr>
        </p:nvSpPr>
        <p:spPr>
          <a:xfrm>
            <a:off x="234950" y="948267"/>
            <a:ext cx="8716963" cy="5165197"/>
          </a:xfrm>
        </p:spPr>
        <p:txBody>
          <a:bodyPr/>
          <a:lstStyle/>
          <a:p>
            <a:pPr eaLnBrk="1" hangingPunct="1">
              <a:lnSpc>
                <a:spcPct val="90000"/>
              </a:lnSpc>
            </a:pPr>
            <a:r>
              <a:rPr lang="en-US" sz="2400" dirty="0" smtClean="0"/>
              <a:t>This </a:t>
            </a:r>
            <a:r>
              <a:rPr lang="en-US" sz="2400" dirty="0"/>
              <a:t>work provides posterior estimates, in the form of probability distributions, of the true value of each </a:t>
            </a:r>
            <a:r>
              <a:rPr lang="en-US" sz="2400" dirty="0" smtClean="0"/>
              <a:t>measurand</a:t>
            </a:r>
          </a:p>
          <a:p>
            <a:pPr lvl="1" eaLnBrk="1" hangingPunct="1">
              <a:lnSpc>
                <a:spcPct val="90000"/>
              </a:lnSpc>
            </a:pPr>
            <a:r>
              <a:rPr lang="en-US" sz="2000" dirty="0" smtClean="0"/>
              <a:t>while </a:t>
            </a:r>
            <a:r>
              <a:rPr lang="en-US" sz="2000" dirty="0"/>
              <a:t>the literature </a:t>
            </a:r>
            <a:r>
              <a:rPr lang="en-US" sz="2000" dirty="0" smtClean="0"/>
              <a:t>is </a:t>
            </a:r>
            <a:r>
              <a:rPr lang="en-US" sz="2000" dirty="0"/>
              <a:t>concerned with correcting estimates of slopes of dose-response relationships for the effects of classical measurement </a:t>
            </a:r>
            <a:r>
              <a:rPr lang="en-US" sz="2000" dirty="0" smtClean="0"/>
              <a:t>error</a:t>
            </a:r>
          </a:p>
        </p:txBody>
      </p:sp>
    </p:spTree>
    <p:extLst>
      <p:ext uri="{BB962C8B-B14F-4D97-AF65-F5344CB8AC3E}">
        <p14:creationId xmlns:p14="http://schemas.microsoft.com/office/powerpoint/2010/main" val="41083624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96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4398962" y="6546850"/>
            <a:ext cx="490029" cy="311150"/>
          </a:xfrm>
          <a:prstGeom prst="rect">
            <a:avLst/>
          </a:prstGeom>
          <a:noFill/>
          <a:ln>
            <a:miter lim="800000"/>
            <a:headEnd/>
            <a:tailEnd/>
          </a:ln>
        </p:spPr>
        <p:txBody>
          <a:bodyPr/>
          <a:lstStyle/>
          <a:p>
            <a:pPr algn="r">
              <a:defRPr/>
            </a:pPr>
            <a:fld id="{9B514998-52BF-480C-ADE4-9B491A3E0ABD}" type="slidenum">
              <a:rPr lang="en-US" sz="1400">
                <a:latin typeface="+mn-lt"/>
              </a:rPr>
              <a:pPr algn="r">
                <a:defRPr/>
              </a:pPr>
              <a:t>74</a:t>
            </a:fld>
            <a:endParaRPr lang="en-US" sz="1400" dirty="0">
              <a:latin typeface="+mn-lt"/>
            </a:endParaRPr>
          </a:p>
        </p:txBody>
      </p:sp>
      <p:sp>
        <p:nvSpPr>
          <p:cNvPr id="40963" name="Rectangle 2"/>
          <p:cNvSpPr>
            <a:spLocks noGrp="1" noChangeArrowheads="1"/>
          </p:cNvSpPr>
          <p:nvPr>
            <p:ph type="title" idx="4294967295"/>
          </p:nvPr>
        </p:nvSpPr>
        <p:spPr>
          <a:xfrm>
            <a:off x="0" y="66675"/>
            <a:ext cx="9144000" cy="1093788"/>
          </a:xfrm>
        </p:spPr>
        <p:txBody>
          <a:bodyPr/>
          <a:lstStyle/>
          <a:p>
            <a:pPr eaLnBrk="1" hangingPunct="1"/>
            <a:r>
              <a:rPr lang="en-US" sz="4000" b="1" dirty="0" smtClean="0"/>
              <a:t>Innovation 4</a:t>
            </a:r>
          </a:p>
        </p:txBody>
      </p:sp>
      <p:sp>
        <p:nvSpPr>
          <p:cNvPr id="40964" name="Rectangle 3"/>
          <p:cNvSpPr>
            <a:spLocks noGrp="1" noChangeArrowheads="1"/>
          </p:cNvSpPr>
          <p:nvPr>
            <p:ph type="body" idx="4294967295"/>
          </p:nvPr>
        </p:nvSpPr>
        <p:spPr>
          <a:xfrm>
            <a:off x="234950" y="948267"/>
            <a:ext cx="8716963" cy="5165197"/>
          </a:xfrm>
        </p:spPr>
        <p:txBody>
          <a:bodyPr/>
          <a:lstStyle/>
          <a:p>
            <a:pPr eaLnBrk="1" hangingPunct="1">
              <a:lnSpc>
                <a:spcPct val="90000"/>
              </a:lnSpc>
            </a:pPr>
            <a:r>
              <a:rPr lang="en-US" sz="2400" dirty="0"/>
              <a:t>T</a:t>
            </a:r>
            <a:r>
              <a:rPr lang="en-US" sz="2400" dirty="0" smtClean="0"/>
              <a:t>his </a:t>
            </a:r>
            <a:r>
              <a:rPr lang="en-US" sz="2400" dirty="0"/>
              <a:t>work shows that accurate estimates of uncertainty are as important as the values of the measurement </a:t>
            </a:r>
            <a:r>
              <a:rPr lang="en-US" sz="2400" dirty="0" smtClean="0"/>
              <a:t>results</a:t>
            </a:r>
          </a:p>
          <a:p>
            <a:pPr lvl="1" eaLnBrk="1" hangingPunct="1">
              <a:lnSpc>
                <a:spcPct val="90000"/>
              </a:lnSpc>
            </a:pPr>
            <a:r>
              <a:rPr lang="en-US" sz="2000" dirty="0" smtClean="0"/>
              <a:t>overestimates </a:t>
            </a:r>
            <a:r>
              <a:rPr lang="en-US" sz="2000" dirty="0"/>
              <a:t>of uncertainty can lead to nonsense </a:t>
            </a:r>
            <a:r>
              <a:rPr lang="en-US" sz="2000" dirty="0" smtClean="0"/>
              <a:t>results</a:t>
            </a:r>
          </a:p>
        </p:txBody>
      </p:sp>
    </p:spTree>
    <p:extLst>
      <p:ext uri="{BB962C8B-B14F-4D97-AF65-F5344CB8AC3E}">
        <p14:creationId xmlns:p14="http://schemas.microsoft.com/office/powerpoint/2010/main" val="30808477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96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4398962" y="6546850"/>
            <a:ext cx="490029" cy="311150"/>
          </a:xfrm>
          <a:prstGeom prst="rect">
            <a:avLst/>
          </a:prstGeom>
          <a:noFill/>
          <a:ln>
            <a:miter lim="800000"/>
            <a:headEnd/>
            <a:tailEnd/>
          </a:ln>
        </p:spPr>
        <p:txBody>
          <a:bodyPr/>
          <a:lstStyle/>
          <a:p>
            <a:pPr algn="r">
              <a:defRPr/>
            </a:pPr>
            <a:fld id="{9B514998-52BF-480C-ADE4-9B491A3E0ABD}" type="slidenum">
              <a:rPr lang="en-US" sz="1400">
                <a:latin typeface="+mn-lt"/>
              </a:rPr>
              <a:pPr algn="r">
                <a:defRPr/>
              </a:pPr>
              <a:t>75</a:t>
            </a:fld>
            <a:endParaRPr lang="en-US" sz="1400" dirty="0">
              <a:latin typeface="+mn-lt"/>
            </a:endParaRPr>
          </a:p>
        </p:txBody>
      </p:sp>
      <p:sp>
        <p:nvSpPr>
          <p:cNvPr id="40963" name="Rectangle 2"/>
          <p:cNvSpPr>
            <a:spLocks noGrp="1" noChangeArrowheads="1"/>
          </p:cNvSpPr>
          <p:nvPr>
            <p:ph type="title" idx="4294967295"/>
          </p:nvPr>
        </p:nvSpPr>
        <p:spPr>
          <a:xfrm>
            <a:off x="0" y="66675"/>
            <a:ext cx="9144000" cy="1093788"/>
          </a:xfrm>
        </p:spPr>
        <p:txBody>
          <a:bodyPr/>
          <a:lstStyle/>
          <a:p>
            <a:pPr eaLnBrk="1" hangingPunct="1"/>
            <a:r>
              <a:rPr lang="en-US" sz="4000" b="1" dirty="0" smtClean="0"/>
              <a:t>Innovation 5</a:t>
            </a:r>
          </a:p>
        </p:txBody>
      </p:sp>
      <p:sp>
        <p:nvSpPr>
          <p:cNvPr id="40964" name="Rectangle 3"/>
          <p:cNvSpPr>
            <a:spLocks noGrp="1" noChangeArrowheads="1"/>
          </p:cNvSpPr>
          <p:nvPr>
            <p:ph type="body" idx="4294967295"/>
          </p:nvPr>
        </p:nvSpPr>
        <p:spPr>
          <a:xfrm>
            <a:off x="234950" y="948267"/>
            <a:ext cx="8716963" cy="5165197"/>
          </a:xfrm>
        </p:spPr>
        <p:txBody>
          <a:bodyPr/>
          <a:lstStyle/>
          <a:p>
            <a:pPr eaLnBrk="1" hangingPunct="1">
              <a:lnSpc>
                <a:spcPct val="90000"/>
              </a:lnSpc>
            </a:pPr>
            <a:r>
              <a:rPr lang="en-US" sz="2400" dirty="0"/>
              <a:t>T</a:t>
            </a:r>
            <a:r>
              <a:rPr lang="en-US" sz="2400" dirty="0" smtClean="0"/>
              <a:t>his </a:t>
            </a:r>
            <a:r>
              <a:rPr lang="en-US" sz="2400" dirty="0"/>
              <a:t>work provides the ability to explore the impact of the magnitude of uncertainty on the posterior distribution of measurands by thought experiments involving substitution of the mean square measurement uncertainty, or some multiple or submultiple of it, for the individual </a:t>
            </a:r>
            <a:r>
              <a:rPr lang="en-US" sz="2400" dirty="0" smtClean="0"/>
              <a:t>uncertainties </a:t>
            </a:r>
          </a:p>
        </p:txBody>
      </p:sp>
    </p:spTree>
    <p:extLst>
      <p:ext uri="{BB962C8B-B14F-4D97-AF65-F5344CB8AC3E}">
        <p14:creationId xmlns:p14="http://schemas.microsoft.com/office/powerpoint/2010/main" val="33170059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4398962" y="6546850"/>
            <a:ext cx="490029" cy="311150"/>
          </a:xfrm>
          <a:prstGeom prst="rect">
            <a:avLst/>
          </a:prstGeom>
          <a:noFill/>
          <a:ln>
            <a:miter lim="800000"/>
            <a:headEnd/>
            <a:tailEnd/>
          </a:ln>
        </p:spPr>
        <p:txBody>
          <a:bodyPr/>
          <a:lstStyle/>
          <a:p>
            <a:pPr algn="r">
              <a:defRPr/>
            </a:pPr>
            <a:fld id="{9B514998-52BF-480C-ADE4-9B491A3E0ABD}" type="slidenum">
              <a:rPr lang="en-US" sz="1400">
                <a:latin typeface="+mn-lt"/>
              </a:rPr>
              <a:pPr algn="r">
                <a:defRPr/>
              </a:pPr>
              <a:t>76</a:t>
            </a:fld>
            <a:endParaRPr lang="en-US" sz="1400" dirty="0">
              <a:latin typeface="+mn-lt"/>
            </a:endParaRPr>
          </a:p>
        </p:txBody>
      </p:sp>
      <p:sp>
        <p:nvSpPr>
          <p:cNvPr id="40963" name="Rectangle 2"/>
          <p:cNvSpPr>
            <a:spLocks noGrp="1" noChangeArrowheads="1"/>
          </p:cNvSpPr>
          <p:nvPr>
            <p:ph type="title" idx="4294967295"/>
          </p:nvPr>
        </p:nvSpPr>
        <p:spPr>
          <a:xfrm>
            <a:off x="0" y="66675"/>
            <a:ext cx="9144000" cy="1093788"/>
          </a:xfrm>
        </p:spPr>
        <p:txBody>
          <a:bodyPr/>
          <a:lstStyle/>
          <a:p>
            <a:pPr eaLnBrk="1" hangingPunct="1"/>
            <a:r>
              <a:rPr lang="en-US" sz="4000" b="1" dirty="0" smtClean="0"/>
              <a:t>Innovation 6</a:t>
            </a:r>
          </a:p>
        </p:txBody>
      </p:sp>
      <p:sp>
        <p:nvSpPr>
          <p:cNvPr id="40964" name="Rectangle 3"/>
          <p:cNvSpPr>
            <a:spLocks noGrp="1" noChangeArrowheads="1"/>
          </p:cNvSpPr>
          <p:nvPr>
            <p:ph type="body" idx="4294967295"/>
          </p:nvPr>
        </p:nvSpPr>
        <p:spPr>
          <a:xfrm>
            <a:off x="234950" y="948267"/>
            <a:ext cx="8716963" cy="5165197"/>
          </a:xfrm>
        </p:spPr>
        <p:txBody>
          <a:bodyPr/>
          <a:lstStyle/>
          <a:p>
            <a:pPr eaLnBrk="1" hangingPunct="1">
              <a:lnSpc>
                <a:spcPct val="90000"/>
              </a:lnSpc>
            </a:pPr>
            <a:r>
              <a:rPr lang="en-US" sz="2400" dirty="0"/>
              <a:t>T</a:t>
            </a:r>
            <a:r>
              <a:rPr lang="en-US" sz="2400" dirty="0" smtClean="0"/>
              <a:t>he </a:t>
            </a:r>
            <a:r>
              <a:rPr lang="en-US" sz="2400" dirty="0"/>
              <a:t>method is shown to closely correspond to classical (frequentist) methods when uncertainty is relatively </a:t>
            </a:r>
            <a:r>
              <a:rPr lang="en-US" sz="2400" dirty="0" smtClean="0"/>
              <a:t>small</a:t>
            </a:r>
          </a:p>
        </p:txBody>
      </p:sp>
    </p:spTree>
    <p:extLst>
      <p:ext uri="{BB962C8B-B14F-4D97-AF65-F5344CB8AC3E}">
        <p14:creationId xmlns:p14="http://schemas.microsoft.com/office/powerpoint/2010/main" val="37781186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4398962" y="6546850"/>
            <a:ext cx="490029" cy="311150"/>
          </a:xfrm>
          <a:prstGeom prst="rect">
            <a:avLst/>
          </a:prstGeom>
          <a:noFill/>
          <a:ln>
            <a:miter lim="800000"/>
            <a:headEnd/>
            <a:tailEnd/>
          </a:ln>
        </p:spPr>
        <p:txBody>
          <a:bodyPr/>
          <a:lstStyle/>
          <a:p>
            <a:pPr algn="r">
              <a:defRPr/>
            </a:pPr>
            <a:fld id="{9B514998-52BF-480C-ADE4-9B491A3E0ABD}" type="slidenum">
              <a:rPr lang="en-US" sz="1400">
                <a:latin typeface="+mn-lt"/>
              </a:rPr>
              <a:pPr algn="r">
                <a:defRPr/>
              </a:pPr>
              <a:t>77</a:t>
            </a:fld>
            <a:endParaRPr lang="en-US" sz="1400" dirty="0">
              <a:latin typeface="+mn-lt"/>
            </a:endParaRPr>
          </a:p>
        </p:txBody>
      </p:sp>
      <p:sp>
        <p:nvSpPr>
          <p:cNvPr id="40963" name="Rectangle 2"/>
          <p:cNvSpPr>
            <a:spLocks noGrp="1" noChangeArrowheads="1"/>
          </p:cNvSpPr>
          <p:nvPr>
            <p:ph type="title" idx="4294967295"/>
          </p:nvPr>
        </p:nvSpPr>
        <p:spPr>
          <a:xfrm>
            <a:off x="0" y="66675"/>
            <a:ext cx="9144000" cy="1093788"/>
          </a:xfrm>
        </p:spPr>
        <p:txBody>
          <a:bodyPr/>
          <a:lstStyle/>
          <a:p>
            <a:pPr eaLnBrk="1" hangingPunct="1"/>
            <a:r>
              <a:rPr lang="en-US" sz="4000" b="1" dirty="0" smtClean="0"/>
              <a:t>Innovation 7</a:t>
            </a:r>
          </a:p>
        </p:txBody>
      </p:sp>
      <p:sp>
        <p:nvSpPr>
          <p:cNvPr id="40964" name="Rectangle 3"/>
          <p:cNvSpPr>
            <a:spLocks noGrp="1" noChangeArrowheads="1"/>
          </p:cNvSpPr>
          <p:nvPr>
            <p:ph type="body" idx="4294967295"/>
          </p:nvPr>
        </p:nvSpPr>
        <p:spPr>
          <a:xfrm>
            <a:off x="234950" y="948267"/>
            <a:ext cx="8716963" cy="5165197"/>
          </a:xfrm>
        </p:spPr>
        <p:txBody>
          <a:bodyPr/>
          <a:lstStyle/>
          <a:p>
            <a:pPr eaLnBrk="1" hangingPunct="1">
              <a:lnSpc>
                <a:spcPct val="90000"/>
              </a:lnSpc>
            </a:pPr>
            <a:r>
              <a:rPr lang="en-US" sz="2400" dirty="0"/>
              <a:t>T</a:t>
            </a:r>
            <a:r>
              <a:rPr lang="en-US" sz="2400" dirty="0" smtClean="0"/>
              <a:t>his </a:t>
            </a:r>
            <a:r>
              <a:rPr lang="en-US" sz="2400" dirty="0"/>
              <a:t>work answers the questions, conditional on plausible assumptions, </a:t>
            </a:r>
            <a:endParaRPr lang="en-US" sz="2400" dirty="0" smtClean="0"/>
          </a:p>
          <a:p>
            <a:pPr lvl="1" eaLnBrk="1" hangingPunct="1">
              <a:lnSpc>
                <a:spcPct val="90000"/>
              </a:lnSpc>
            </a:pPr>
            <a:r>
              <a:rPr lang="en-US" sz="2000" dirty="0" smtClean="0"/>
              <a:t>“</a:t>
            </a:r>
            <a:r>
              <a:rPr lang="en-US" sz="2000" dirty="0"/>
              <a:t>What true state of nature gave rise to this set of observations</a:t>
            </a:r>
            <a:r>
              <a:rPr lang="en-US" sz="2000" dirty="0" smtClean="0"/>
              <a:t>?”</a:t>
            </a:r>
          </a:p>
          <a:p>
            <a:pPr lvl="1" eaLnBrk="1" hangingPunct="1">
              <a:lnSpc>
                <a:spcPct val="90000"/>
              </a:lnSpc>
            </a:pPr>
            <a:r>
              <a:rPr lang="en-US" sz="2000" dirty="0" smtClean="0"/>
              <a:t>“</a:t>
            </a:r>
            <a:r>
              <a:rPr lang="en-US" sz="2000" dirty="0"/>
              <a:t>For each individual measurement result, what are the probable values of the measurand that led to this measurement result</a:t>
            </a:r>
            <a:r>
              <a:rPr lang="en-US" sz="2000" dirty="0" smtClean="0"/>
              <a:t>?”</a:t>
            </a:r>
          </a:p>
          <a:p>
            <a:pPr eaLnBrk="1" hangingPunct="1">
              <a:lnSpc>
                <a:spcPct val="90000"/>
              </a:lnSpc>
            </a:pPr>
            <a:r>
              <a:rPr lang="en-US" sz="2400" dirty="0" smtClean="0"/>
              <a:t>The </a:t>
            </a:r>
            <a:r>
              <a:rPr lang="en-US" sz="2400" dirty="0"/>
              <a:t>authors believe that the method </a:t>
            </a:r>
            <a:r>
              <a:rPr lang="en-US" sz="2400" dirty="0" smtClean="0"/>
              <a:t>represents </a:t>
            </a:r>
            <a:r>
              <a:rPr lang="en-US" sz="2400" dirty="0"/>
              <a:t>a significant step forward in the making sense of groups of uncertain, low-level radioactivity </a:t>
            </a:r>
            <a:r>
              <a:rPr lang="en-US" sz="2400" dirty="0" smtClean="0"/>
              <a:t>measurements</a:t>
            </a:r>
          </a:p>
        </p:txBody>
      </p:sp>
    </p:spTree>
    <p:extLst>
      <p:ext uri="{BB962C8B-B14F-4D97-AF65-F5344CB8AC3E}">
        <p14:creationId xmlns:p14="http://schemas.microsoft.com/office/powerpoint/2010/main" val="22204459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96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96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96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4398962" y="6546850"/>
            <a:ext cx="477837" cy="311150"/>
          </a:xfrm>
          <a:prstGeom prst="rect">
            <a:avLst/>
          </a:prstGeom>
          <a:noFill/>
          <a:ln>
            <a:miter lim="800000"/>
            <a:headEnd/>
            <a:tailEnd/>
          </a:ln>
        </p:spPr>
        <p:txBody>
          <a:bodyPr/>
          <a:lstStyle/>
          <a:p>
            <a:pPr algn="r">
              <a:defRPr/>
            </a:pPr>
            <a:fld id="{9B514998-52BF-480C-ADE4-9B491A3E0ABD}" type="slidenum">
              <a:rPr lang="en-US" sz="1400">
                <a:latin typeface="+mn-lt"/>
              </a:rPr>
              <a:pPr algn="r">
                <a:defRPr/>
              </a:pPr>
              <a:t>78</a:t>
            </a:fld>
            <a:endParaRPr lang="en-US" sz="1400" dirty="0">
              <a:latin typeface="+mn-lt"/>
            </a:endParaRPr>
          </a:p>
        </p:txBody>
      </p:sp>
      <p:sp>
        <p:nvSpPr>
          <p:cNvPr id="40963" name="Rectangle 2"/>
          <p:cNvSpPr>
            <a:spLocks noGrp="1" noChangeArrowheads="1"/>
          </p:cNvSpPr>
          <p:nvPr>
            <p:ph type="title" idx="4294967295"/>
          </p:nvPr>
        </p:nvSpPr>
        <p:spPr>
          <a:xfrm>
            <a:off x="0" y="-36561"/>
            <a:ext cx="9144000" cy="744486"/>
          </a:xfrm>
        </p:spPr>
        <p:txBody>
          <a:bodyPr/>
          <a:lstStyle/>
          <a:p>
            <a:pPr eaLnBrk="1" hangingPunct="1"/>
            <a:r>
              <a:rPr lang="en-US" sz="4000" b="1" dirty="0" smtClean="0"/>
              <a:t>Conclusions</a:t>
            </a:r>
          </a:p>
        </p:txBody>
      </p:sp>
      <p:sp>
        <p:nvSpPr>
          <p:cNvPr id="40964" name="Rectangle 3"/>
          <p:cNvSpPr>
            <a:spLocks noGrp="1" noChangeArrowheads="1"/>
          </p:cNvSpPr>
          <p:nvPr>
            <p:ph type="body" idx="4294967295"/>
          </p:nvPr>
        </p:nvSpPr>
        <p:spPr>
          <a:xfrm>
            <a:off x="234950" y="623811"/>
            <a:ext cx="8716963" cy="5165197"/>
          </a:xfrm>
        </p:spPr>
        <p:txBody>
          <a:bodyPr/>
          <a:lstStyle/>
          <a:p>
            <a:pPr eaLnBrk="1" hangingPunct="1">
              <a:lnSpc>
                <a:spcPct val="90000"/>
              </a:lnSpc>
            </a:pPr>
            <a:r>
              <a:rPr lang="en-US" sz="2400" b="1" dirty="0" smtClean="0"/>
              <a:t>Sample variance </a:t>
            </a:r>
            <a:r>
              <a:rPr lang="en-US" sz="2400" dirty="0" smtClean="0"/>
              <a:t>of a set of measurements </a:t>
            </a:r>
            <a:r>
              <a:rPr lang="en-US" sz="2400" b="1" dirty="0" smtClean="0"/>
              <a:t>is disaggregated </a:t>
            </a:r>
            <a:r>
              <a:rPr lang="en-US" sz="2400" dirty="0" smtClean="0"/>
              <a:t>into</a:t>
            </a:r>
          </a:p>
          <a:p>
            <a:pPr lvl="1" eaLnBrk="1" hangingPunct="1">
              <a:lnSpc>
                <a:spcPct val="90000"/>
              </a:lnSpc>
            </a:pPr>
            <a:r>
              <a:rPr lang="en-US" sz="2000" dirty="0" smtClean="0"/>
              <a:t>measurement uncertainty</a:t>
            </a:r>
          </a:p>
          <a:p>
            <a:pPr lvl="1" eaLnBrk="1" hangingPunct="1">
              <a:lnSpc>
                <a:spcPct val="90000"/>
              </a:lnSpc>
            </a:pPr>
            <a:r>
              <a:rPr lang="en-US" sz="2000" dirty="0" smtClean="0"/>
              <a:t>population variability</a:t>
            </a:r>
          </a:p>
          <a:p>
            <a:pPr eaLnBrk="1" hangingPunct="1">
              <a:lnSpc>
                <a:spcPct val="90000"/>
              </a:lnSpc>
            </a:pPr>
            <a:r>
              <a:rPr lang="en-US" sz="2400" dirty="0" smtClean="0"/>
              <a:t>A </a:t>
            </a:r>
            <a:r>
              <a:rPr lang="en-US" sz="2400" b="1" dirty="0" smtClean="0"/>
              <a:t>reasonable, possible distribution of measurands</a:t>
            </a:r>
            <a:r>
              <a:rPr lang="en-US" sz="2400" dirty="0" smtClean="0"/>
              <a:t> for a population is the result</a:t>
            </a:r>
          </a:p>
          <a:p>
            <a:pPr eaLnBrk="1" hangingPunct="1">
              <a:lnSpc>
                <a:spcPct val="90000"/>
              </a:lnSpc>
            </a:pPr>
            <a:r>
              <a:rPr lang="en-US" sz="2400" dirty="0" smtClean="0"/>
              <a:t>When           , p</a:t>
            </a:r>
            <a:r>
              <a:rPr lang="en-US" sz="2400" b="1" dirty="0" smtClean="0"/>
              <a:t>ositive posterior PDFs</a:t>
            </a:r>
            <a:r>
              <a:rPr lang="en-US" sz="2400" dirty="0" smtClean="0"/>
              <a:t> of the </a:t>
            </a:r>
            <a:r>
              <a:rPr lang="en-US" sz="2400" b="1" dirty="0" smtClean="0"/>
              <a:t>measurand</a:t>
            </a:r>
            <a:r>
              <a:rPr lang="en-US" sz="2400" dirty="0" smtClean="0"/>
              <a:t> are computed using  “everybody else” priors for each individual</a:t>
            </a:r>
          </a:p>
          <a:p>
            <a:pPr lvl="1" eaLnBrk="1" hangingPunct="1">
              <a:lnSpc>
                <a:spcPct val="90000"/>
              </a:lnSpc>
            </a:pPr>
            <a:r>
              <a:rPr lang="en-US" sz="2000" dirty="0" smtClean="0"/>
              <a:t>negative values are eliminated</a:t>
            </a:r>
          </a:p>
          <a:p>
            <a:pPr lvl="1" eaLnBrk="1" hangingPunct="1">
              <a:lnSpc>
                <a:spcPct val="90000"/>
              </a:lnSpc>
            </a:pPr>
            <a:r>
              <a:rPr lang="en-US" sz="2000" dirty="0" smtClean="0"/>
              <a:t>mean of measurements is preserved</a:t>
            </a:r>
          </a:p>
          <a:p>
            <a:pPr eaLnBrk="1" hangingPunct="1">
              <a:lnSpc>
                <a:spcPct val="90000"/>
              </a:lnSpc>
            </a:pPr>
            <a:r>
              <a:rPr lang="en-US" sz="2400" dirty="0" smtClean="0"/>
              <a:t>When there is essentially </a:t>
            </a:r>
            <a:r>
              <a:rPr lang="en-US" sz="2400" b="1" dirty="0" smtClean="0"/>
              <a:t>no</a:t>
            </a:r>
            <a:r>
              <a:rPr lang="en-US" sz="2400" dirty="0" smtClean="0"/>
              <a:t> variance in the data due to </a:t>
            </a:r>
            <a:r>
              <a:rPr lang="en-US" sz="2400" b="1" dirty="0" smtClean="0"/>
              <a:t>population</a:t>
            </a:r>
            <a:r>
              <a:rPr lang="en-US" sz="2400" dirty="0" smtClean="0"/>
              <a:t> </a:t>
            </a:r>
            <a:r>
              <a:rPr lang="en-US" sz="2400" b="1" dirty="0" smtClean="0"/>
              <a:t>variability</a:t>
            </a:r>
            <a:r>
              <a:rPr lang="en-US" sz="2400" dirty="0" smtClean="0"/>
              <a:t>, the </a:t>
            </a:r>
            <a:r>
              <a:rPr lang="en-US" sz="2400" b="1" dirty="0" smtClean="0"/>
              <a:t>method</a:t>
            </a:r>
            <a:r>
              <a:rPr lang="en-US" sz="2400" dirty="0" smtClean="0"/>
              <a:t> cannot be expected to work, and it </a:t>
            </a:r>
            <a:r>
              <a:rPr lang="en-US" sz="2400" b="1" dirty="0" smtClean="0"/>
              <a:t>does not work</a:t>
            </a:r>
          </a:p>
        </p:txBody>
      </p:sp>
      <p:graphicFrame>
        <p:nvGraphicFramePr>
          <p:cNvPr id="62466" name="Object 2"/>
          <p:cNvGraphicFramePr>
            <a:graphicFrameLocks noChangeAspect="1"/>
          </p:cNvGraphicFramePr>
          <p:nvPr/>
        </p:nvGraphicFramePr>
        <p:xfrm>
          <a:off x="1443549" y="2420653"/>
          <a:ext cx="806450" cy="406400"/>
        </p:xfrm>
        <a:graphic>
          <a:graphicData uri="http://schemas.openxmlformats.org/presentationml/2006/ole">
            <mc:AlternateContent xmlns:mc="http://schemas.openxmlformats.org/markup-compatibility/2006">
              <mc:Choice xmlns:v="urn:schemas-microsoft-com:vml" Requires="v">
                <p:oleObj spid="_x0000_s66571" name="Equation" r:id="rId3" imgW="291960" imgH="152280" progId="Equation.3">
                  <p:embed/>
                </p:oleObj>
              </mc:Choice>
              <mc:Fallback>
                <p:oleObj name="Equation" r:id="rId3" imgW="291960" imgH="15228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3549" y="2420653"/>
                        <a:ext cx="806450" cy="406400"/>
                      </a:xfrm>
                      <a:prstGeom prst="rect">
                        <a:avLst/>
                      </a:prstGeom>
                      <a:solidFill>
                        <a:srgbClr val="FFFFFF"/>
                      </a:solidFill>
                    </p:spPr>
                  </p:pic>
                </p:oleObj>
              </mc:Fallback>
            </mc:AlternateContent>
          </a:graphicData>
        </a:graphic>
      </p:graphicFrame>
    </p:spTree>
    <p:extLst>
      <p:ext uri="{BB962C8B-B14F-4D97-AF65-F5344CB8AC3E}">
        <p14:creationId xmlns:p14="http://schemas.microsoft.com/office/powerpoint/2010/main" val="29992970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96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96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96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0964">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246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0964">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964">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096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bwMode="auto">
          <a:xfrm>
            <a:off x="4398962" y="6546850"/>
            <a:ext cx="490029" cy="311150"/>
          </a:xfrm>
          <a:prstGeom prst="rect">
            <a:avLst/>
          </a:prstGeom>
          <a:noFill/>
          <a:ln>
            <a:miter lim="800000"/>
            <a:headEnd/>
            <a:tailEnd/>
          </a:ln>
        </p:spPr>
        <p:txBody>
          <a:bodyPr/>
          <a:lstStyle/>
          <a:p>
            <a:pPr algn="r">
              <a:defRPr/>
            </a:pPr>
            <a:fld id="{9B514998-52BF-480C-ADE4-9B491A3E0ABD}" type="slidenum">
              <a:rPr lang="en-US" sz="1400">
                <a:latin typeface="+mn-lt"/>
              </a:rPr>
              <a:pPr algn="r">
                <a:defRPr/>
              </a:pPr>
              <a:t>79</a:t>
            </a:fld>
            <a:endParaRPr lang="en-US" sz="1400" dirty="0">
              <a:latin typeface="+mn-lt"/>
            </a:endParaRPr>
          </a:p>
        </p:txBody>
      </p:sp>
      <p:sp>
        <p:nvSpPr>
          <p:cNvPr id="40963" name="Rectangle 2"/>
          <p:cNvSpPr>
            <a:spLocks noGrp="1" noChangeArrowheads="1"/>
          </p:cNvSpPr>
          <p:nvPr>
            <p:ph type="title" idx="4294967295"/>
          </p:nvPr>
        </p:nvSpPr>
        <p:spPr>
          <a:xfrm>
            <a:off x="0" y="66675"/>
            <a:ext cx="9144000" cy="1093788"/>
          </a:xfrm>
        </p:spPr>
        <p:txBody>
          <a:bodyPr/>
          <a:lstStyle/>
          <a:p>
            <a:pPr eaLnBrk="1" hangingPunct="1"/>
            <a:r>
              <a:rPr lang="en-US" sz="4000" b="1" dirty="0" smtClean="0"/>
              <a:t>Conclusions: Utility and Correspondence </a:t>
            </a:r>
          </a:p>
        </p:txBody>
      </p:sp>
      <p:sp>
        <p:nvSpPr>
          <p:cNvPr id="40964" name="Rectangle 3"/>
          <p:cNvSpPr>
            <a:spLocks noGrp="1" noChangeArrowheads="1"/>
          </p:cNvSpPr>
          <p:nvPr>
            <p:ph type="body" idx="4294967295"/>
          </p:nvPr>
        </p:nvSpPr>
        <p:spPr>
          <a:xfrm>
            <a:off x="234950" y="948267"/>
            <a:ext cx="8716963" cy="5165197"/>
          </a:xfrm>
        </p:spPr>
        <p:txBody>
          <a:bodyPr/>
          <a:lstStyle/>
          <a:p>
            <a:pPr eaLnBrk="1" hangingPunct="1">
              <a:lnSpc>
                <a:spcPct val="90000"/>
              </a:lnSpc>
            </a:pPr>
            <a:r>
              <a:rPr lang="en-US" sz="2400" dirty="0" smtClean="0"/>
              <a:t>The method </a:t>
            </a:r>
            <a:r>
              <a:rPr lang="en-US" sz="2400" b="1" dirty="0" smtClean="0"/>
              <a:t>eliminates negative measurement results</a:t>
            </a:r>
            <a:r>
              <a:rPr lang="en-US" sz="2400" dirty="0" smtClean="0"/>
              <a:t> in an uncensored data set and </a:t>
            </a:r>
            <a:r>
              <a:rPr lang="en-US" sz="2400" b="1" dirty="0" smtClean="0"/>
              <a:t>preserves the arithmetic mean </a:t>
            </a:r>
            <a:r>
              <a:rPr lang="en-US" sz="2400" dirty="0" smtClean="0"/>
              <a:t>of the data set</a:t>
            </a:r>
          </a:p>
          <a:p>
            <a:pPr lvl="1" eaLnBrk="1" hangingPunct="1">
              <a:lnSpc>
                <a:spcPct val="90000"/>
              </a:lnSpc>
            </a:pPr>
            <a:r>
              <a:rPr lang="en-US" sz="2000" dirty="0" smtClean="0"/>
              <a:t>If measurement results have a relatively </a:t>
            </a:r>
            <a:r>
              <a:rPr lang="en-US" sz="2000" b="1" dirty="0" smtClean="0"/>
              <a:t>large uncertainty</a:t>
            </a:r>
            <a:r>
              <a:rPr lang="en-US" sz="2000" dirty="0" smtClean="0"/>
              <a:t>, the posterior PDF of the </a:t>
            </a:r>
            <a:r>
              <a:rPr lang="en-US" sz="2000" b="1" dirty="0" smtClean="0"/>
              <a:t>measurand resembles</a:t>
            </a:r>
            <a:r>
              <a:rPr lang="en-US" sz="2000" dirty="0" smtClean="0"/>
              <a:t> the </a:t>
            </a:r>
            <a:r>
              <a:rPr lang="en-US" sz="2000" b="1" dirty="0" smtClean="0"/>
              <a:t>prior</a:t>
            </a:r>
          </a:p>
          <a:p>
            <a:pPr lvl="1" eaLnBrk="1" hangingPunct="1">
              <a:lnSpc>
                <a:spcPct val="90000"/>
              </a:lnSpc>
            </a:pPr>
            <a:r>
              <a:rPr lang="en-US" sz="2000" dirty="0" smtClean="0"/>
              <a:t>If the measurement results have a relatively </a:t>
            </a:r>
            <a:r>
              <a:rPr lang="en-US" sz="2000" b="1" dirty="0" smtClean="0"/>
              <a:t>small uncertainty</a:t>
            </a:r>
            <a:r>
              <a:rPr lang="en-US" sz="2000" dirty="0" smtClean="0"/>
              <a:t>, the posterior PDF of the </a:t>
            </a:r>
            <a:r>
              <a:rPr lang="en-US" sz="2000" b="1" dirty="0" smtClean="0"/>
              <a:t>measurand resembles </a:t>
            </a:r>
            <a:r>
              <a:rPr lang="en-US" sz="2000" dirty="0" smtClean="0"/>
              <a:t>the</a:t>
            </a:r>
            <a:r>
              <a:rPr lang="en-US" sz="2000" b="1" dirty="0" smtClean="0"/>
              <a:t> likelihood</a:t>
            </a:r>
            <a:r>
              <a:rPr lang="en-US" sz="2000" dirty="0" smtClean="0"/>
              <a:t>, that is, it is relatively close to the measurement result before application of the Bayesian methods</a:t>
            </a:r>
          </a:p>
          <a:p>
            <a:pPr eaLnBrk="1" hangingPunct="1">
              <a:lnSpc>
                <a:spcPct val="90000"/>
              </a:lnSpc>
            </a:pPr>
            <a:r>
              <a:rPr lang="en-US" sz="2400" dirty="0" smtClean="0"/>
              <a:t>Best estimate of uncertainty is just as important as measurement!</a:t>
            </a:r>
          </a:p>
          <a:p>
            <a:pPr eaLnBrk="1" hangingPunct="1">
              <a:lnSpc>
                <a:spcPct val="90000"/>
              </a:lnSpc>
            </a:pPr>
            <a:r>
              <a:rPr lang="en-US" sz="2400" dirty="0" smtClean="0"/>
              <a:t>As required by </a:t>
            </a:r>
            <a:r>
              <a:rPr lang="en-US" sz="2400" b="1" dirty="0" smtClean="0"/>
              <a:t>Bohr’s correspondence principle</a:t>
            </a:r>
            <a:r>
              <a:rPr lang="en-US" sz="2400" dirty="0" smtClean="0"/>
              <a:t>, results produced by the methods introduced here correspond to results of traditional statistical inference in the domain in which that inference is known to be correct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96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96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96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096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Authors</a:t>
            </a:r>
            <a:endParaRPr lang="en-US" b="1" dirty="0"/>
          </a:p>
        </p:txBody>
      </p:sp>
      <p:sp>
        <p:nvSpPr>
          <p:cNvPr id="4" name="Slide Number Placeholder 3"/>
          <p:cNvSpPr>
            <a:spLocks noGrp="1"/>
          </p:cNvSpPr>
          <p:nvPr>
            <p:ph type="sldNum" sz="quarter" idx="11"/>
          </p:nvPr>
        </p:nvSpPr>
        <p:spPr/>
        <p:txBody>
          <a:bodyPr/>
          <a:lstStyle/>
          <a:p>
            <a:pPr>
              <a:defRPr/>
            </a:pPr>
            <a:fld id="{7397625D-A102-4FD5-AEE8-CB753ADEB1E1}" type="slidenum">
              <a:rPr lang="en-US" smtClean="0"/>
              <a:pPr>
                <a:defRPr/>
              </a:pPr>
              <a:t>80</a:t>
            </a:fld>
            <a:endParaRPr lang="en-US" dirty="0"/>
          </a:p>
        </p:txBody>
      </p:sp>
      <p:pic>
        <p:nvPicPr>
          <p:cNvPr id="5" name="Picture 4" descr="2010-10-18_Making_the_Most_Authors_(PNNL).jpg"/>
          <p:cNvPicPr>
            <a:picLocks noChangeAspect="1"/>
          </p:cNvPicPr>
          <p:nvPr/>
        </p:nvPicPr>
        <p:blipFill>
          <a:blip r:embed="rId2" cstate="print"/>
          <a:srcRect l="3627" t="1740" r="2286" b="65509"/>
          <a:stretch>
            <a:fillRect/>
          </a:stretch>
        </p:blipFill>
        <p:spPr>
          <a:xfrm>
            <a:off x="107576" y="1034560"/>
            <a:ext cx="6602505" cy="1668298"/>
          </a:xfrm>
          <a:prstGeom prst="rect">
            <a:avLst/>
          </a:prstGeom>
        </p:spPr>
      </p:pic>
      <p:pic>
        <p:nvPicPr>
          <p:cNvPr id="368643" name="Picture 3" descr="C:\Users\d3g188\Documents\Files\_JCCRER_Task_2.4\Photos\2009-02-22_Moscow_Ekaterinburg_Kyshtym\IMGP0138re_enh_c.jpg"/>
          <p:cNvPicPr>
            <a:picLocks noGrp="1" noChangeAspect="1" noChangeArrowheads="1"/>
          </p:cNvPicPr>
          <p:nvPr>
            <p:ph idx="1"/>
          </p:nvPr>
        </p:nvPicPr>
        <p:blipFill>
          <a:blip r:embed="rId3" cstate="print"/>
          <a:srcRect/>
          <a:stretch>
            <a:fillRect/>
          </a:stretch>
        </p:blipFill>
        <p:spPr bwMode="auto">
          <a:xfrm>
            <a:off x="6629399" y="1209209"/>
            <a:ext cx="2432226" cy="1489397"/>
          </a:xfrm>
          <a:prstGeom prst="rect">
            <a:avLst/>
          </a:prstGeom>
          <a:noFill/>
        </p:spPr>
      </p:pic>
      <p:sp>
        <p:nvSpPr>
          <p:cNvPr id="10" name="TextBox 9"/>
          <p:cNvSpPr txBox="1"/>
          <p:nvPr/>
        </p:nvSpPr>
        <p:spPr>
          <a:xfrm>
            <a:off x="389964" y="2796987"/>
            <a:ext cx="8875059" cy="830997"/>
          </a:xfrm>
          <a:prstGeom prst="rect">
            <a:avLst/>
          </a:prstGeom>
          <a:noFill/>
        </p:spPr>
        <p:txBody>
          <a:bodyPr wrap="square" rtlCol="0">
            <a:spAutoFit/>
          </a:bodyPr>
          <a:lstStyle/>
          <a:p>
            <a:r>
              <a:rPr lang="en-US" dirty="0" smtClean="0">
                <a:solidFill>
                  <a:srgbClr val="C97A00"/>
                </a:solidFill>
                <a:latin typeface="+mn-lt"/>
              </a:rPr>
              <a:t>Strom            MacLellan    Joyce         Watson           Lynch         Antonio    </a:t>
            </a:r>
            <a:r>
              <a:rPr lang="en-US" dirty="0" smtClean="0">
                <a:latin typeface="+mn-lt"/>
              </a:rPr>
              <a:t>Zharov                Birchall</a:t>
            </a:r>
          </a:p>
          <a:p>
            <a:r>
              <a:rPr lang="en-US" dirty="0" smtClean="0">
                <a:latin typeface="+mn-lt"/>
              </a:rPr>
              <a:t>						         (Mayak PA)         (UK HPA)                                     						                </a:t>
            </a:r>
            <a:r>
              <a:rPr lang="en-US" sz="1400" dirty="0" smtClean="0">
                <a:latin typeface="+mn-lt"/>
              </a:rPr>
              <a:t>(Scherpelz, Vasilenko)</a:t>
            </a:r>
            <a:endParaRPr lang="en-US" dirty="0" smtClean="0">
              <a:latin typeface="+mn-lt"/>
            </a:endParaRPr>
          </a:p>
        </p:txBody>
      </p:sp>
      <p:sp>
        <p:nvSpPr>
          <p:cNvPr id="7" name="Rectangle 2"/>
          <p:cNvSpPr txBox="1">
            <a:spLocks noChangeArrowheads="1"/>
          </p:cNvSpPr>
          <p:nvPr/>
        </p:nvSpPr>
        <p:spPr bwMode="auto">
          <a:xfrm>
            <a:off x="0" y="3693795"/>
            <a:ext cx="9144000" cy="619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0" cap="none" spc="0" normalizeH="0" baseline="0" noProof="0" dirty="0" smtClean="0">
                <a:ln>
                  <a:noFill/>
                </a:ln>
                <a:solidFill>
                  <a:schemeClr val="tx2"/>
                </a:solidFill>
                <a:effectLst/>
                <a:uLnTx/>
                <a:uFillTx/>
                <a:latin typeface="+mj-lt"/>
                <a:ea typeface="+mj-ea"/>
                <a:cs typeface="+mj-cs"/>
              </a:rPr>
              <a:t>Acknowledgments</a:t>
            </a:r>
          </a:p>
        </p:txBody>
      </p:sp>
      <p:sp>
        <p:nvSpPr>
          <p:cNvPr id="8" name="Rectangle 3"/>
          <p:cNvSpPr txBox="1">
            <a:spLocks noChangeArrowheads="1"/>
          </p:cNvSpPr>
          <p:nvPr/>
        </p:nvSpPr>
        <p:spPr bwMode="auto">
          <a:xfrm>
            <a:off x="234950" y="4404360"/>
            <a:ext cx="8716963" cy="170910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PNNL: Kevin Anderson, Gene </a:t>
            </a:r>
            <a:r>
              <a:rPr kumimoji="0" lang="en-US" sz="2800" b="0" i="0" u="none" strike="noStrike" kern="0" cap="none" spc="0" normalizeH="0" baseline="0" noProof="0" dirty="0" err="1" smtClean="0">
                <a:ln>
                  <a:noFill/>
                </a:ln>
                <a:solidFill>
                  <a:schemeClr val="tx1"/>
                </a:solidFill>
                <a:effectLst/>
                <a:uLnTx/>
                <a:uFillTx/>
                <a:latin typeface="+mn-lt"/>
                <a:ea typeface="+mn-ea"/>
                <a:cs typeface="+mn-cs"/>
              </a:rPr>
              <a:t>Carbaugh</a:t>
            </a:r>
            <a:r>
              <a:rPr kumimoji="0" lang="en-US" sz="2800" b="0" i="0" u="none" strike="noStrike" kern="0" cap="none" spc="0" normalizeH="0" baseline="0" noProof="0" dirty="0" smtClean="0">
                <a:ln>
                  <a:noFill/>
                </a:ln>
                <a:solidFill>
                  <a:schemeClr val="tx1"/>
                </a:solidFill>
                <a:effectLst/>
                <a:uLnTx/>
                <a:uFillTx/>
                <a:latin typeface="+mn-lt"/>
                <a:ea typeface="+mn-ea"/>
                <a:cs typeface="+mn-cs"/>
              </a:rPr>
              <a:t>, Michelle Johnson, Bruce Napier, Bob Scherpelz, Paul </a:t>
            </a:r>
            <a:r>
              <a:rPr kumimoji="0" lang="en-US" sz="2800" b="0" i="0" u="none" strike="noStrike" kern="0" cap="none" spc="0" normalizeH="0" baseline="0" noProof="0" dirty="0" err="1" smtClean="0">
                <a:ln>
                  <a:noFill/>
                </a:ln>
                <a:solidFill>
                  <a:schemeClr val="tx1"/>
                </a:solidFill>
                <a:effectLst/>
                <a:uLnTx/>
                <a:uFillTx/>
                <a:latin typeface="+mn-lt"/>
                <a:ea typeface="+mn-ea"/>
                <a:cs typeface="+mn-cs"/>
              </a:rPr>
              <a:t>Stansbury</a:t>
            </a:r>
            <a:r>
              <a:rPr kumimoji="0" lang="en-US" sz="2800" b="0" i="0" u="none" strike="noStrike" kern="0" cap="none" spc="0" normalizeH="0" baseline="0" noProof="0" dirty="0" smtClean="0">
                <a:ln>
                  <a:noFill/>
                </a:ln>
                <a:solidFill>
                  <a:schemeClr val="tx1"/>
                </a:solidFill>
                <a:effectLst/>
                <a:uLnTx/>
                <a:uFillTx/>
                <a:latin typeface="+mn-lt"/>
                <a:ea typeface="+mn-ea"/>
                <a:cs typeface="+mn-cs"/>
              </a:rPr>
              <a:t>, Rick </a:t>
            </a:r>
            <a:r>
              <a:rPr kumimoji="0" lang="en-US" sz="2800" b="0" i="0" u="none" strike="noStrike" kern="0" cap="none" spc="0" normalizeH="0" baseline="0" noProof="0" dirty="0" err="1" smtClean="0">
                <a:ln>
                  <a:noFill/>
                </a:ln>
                <a:solidFill>
                  <a:schemeClr val="tx1"/>
                </a:solidFill>
                <a:effectLst/>
                <a:uLnTx/>
                <a:uFillTx/>
                <a:latin typeface="+mn-lt"/>
                <a:ea typeface="+mn-ea"/>
                <a:cs typeface="+mn-cs"/>
              </a:rPr>
              <a:t>Traub</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SUBI: </a:t>
            </a:r>
            <a:r>
              <a:rPr kumimoji="0" lang="en-US" sz="2800" b="0" i="0" u="none" strike="noStrike" kern="0" cap="none" spc="0" normalizeH="0" baseline="0" noProof="0" dirty="0" err="1" smtClean="0">
                <a:ln>
                  <a:noFill/>
                </a:ln>
                <a:solidFill>
                  <a:schemeClr val="tx1"/>
                </a:solidFill>
                <a:effectLst/>
                <a:uLnTx/>
                <a:uFillTx/>
                <a:latin typeface="+mn-lt"/>
                <a:ea typeface="+mn-ea"/>
                <a:cs typeface="+mn-cs"/>
              </a:rPr>
              <a:t>Vadim</a:t>
            </a:r>
            <a:r>
              <a:rPr kumimoji="0" lang="en-US" sz="2800" b="0" i="0" u="none" strike="noStrike" kern="0" cap="none" spc="0" normalizeH="0" baseline="0" noProof="0" dirty="0" smtClean="0">
                <a:ln>
                  <a:noFill/>
                </a:ln>
                <a:solidFill>
                  <a:schemeClr val="tx1"/>
                </a:solidFill>
                <a:effectLst/>
                <a:uLnTx/>
                <a:uFillTx/>
                <a:latin typeface="+mn-lt"/>
                <a:ea typeface="+mn-ea"/>
                <a:cs typeface="+mn-cs"/>
              </a:rPr>
              <a:t> </a:t>
            </a:r>
            <a:r>
              <a:rPr kumimoji="0" lang="en-US" sz="2800" b="0" i="0" u="none" strike="noStrike" kern="0" cap="none" spc="0" normalizeH="0" baseline="0" noProof="0" dirty="0" err="1" smtClean="0">
                <a:ln>
                  <a:noFill/>
                </a:ln>
                <a:solidFill>
                  <a:schemeClr val="tx1"/>
                </a:solidFill>
                <a:effectLst/>
                <a:uLnTx/>
                <a:uFillTx/>
                <a:latin typeface="+mn-lt"/>
                <a:ea typeface="+mn-ea"/>
                <a:cs typeface="+mn-cs"/>
              </a:rPr>
              <a:t>Vostrotin</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400" dirty="0" smtClean="0">
            <a:latin typeface="+mn-lt"/>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54632</TotalTime>
  <Words>2233</Words>
  <Application>Microsoft Office PowerPoint</Application>
  <PresentationFormat>On-screen Show (4:3)</PresentationFormat>
  <Paragraphs>463</Paragraphs>
  <Slides>80</Slides>
  <Notes>5</Notes>
  <HiddenSlides>0</HiddenSlides>
  <MMClips>1</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80</vt:i4>
      </vt:variant>
    </vt:vector>
  </HeadingPairs>
  <TitlesOfParts>
    <vt:vector size="83" baseType="lpstr">
      <vt:lpstr>Default Design</vt:lpstr>
      <vt:lpstr>Microsoft Equation 3.0</vt:lpstr>
      <vt:lpstr>Equation</vt:lpstr>
      <vt:lpstr>Making the Most of Uncertain Low-Level Measurements </vt:lpstr>
      <vt:lpstr>Prologue</vt:lpstr>
      <vt:lpstr>Outline</vt:lpstr>
      <vt:lpstr>Outline 2</vt:lpstr>
      <vt:lpstr>Censoring</vt:lpstr>
      <vt:lpstr>The Lognormal Distribution</vt:lpstr>
      <vt:lpstr>Measurand, Measurement, Error, and Uncertainty (ISO)</vt:lpstr>
      <vt:lpstr>Requirements and Assumptions</vt:lpstr>
      <vt:lpstr>Population Variability and  Measurement Uncertainty</vt:lpstr>
      <vt:lpstr>Measurement Error Model</vt:lpstr>
      <vt:lpstr>Spread of Measurement Results  (Sample Variance) Is Due to 2 Causes</vt:lpstr>
      <vt:lpstr>Spread of Measurement Results  (Sample Variance) Is Due to 2 Causes</vt:lpstr>
      <vt:lpstr>Spread of Measurement Results  (Sample Variance) Is Due to 2 Causes</vt:lpstr>
      <vt:lpstr>Estimating the  Variance of the Distribution of Measurands</vt:lpstr>
      <vt:lpstr>Distribution of Measurands</vt:lpstr>
      <vt:lpstr>Analysis of Baseline Radiobioassay Data</vt:lpstr>
      <vt:lpstr>PowerPoint Presentation</vt:lpstr>
      <vt:lpstr>Probability Distributions  for Individual Measurands</vt:lpstr>
      <vt:lpstr>The Bayesian Approach to Assigning Possibly True Results to Individuals</vt:lpstr>
      <vt:lpstr>Bayesian Method for Individuals</vt:lpstr>
      <vt:lpstr>Applications to Real Radiobioassay Data</vt:lpstr>
      <vt:lpstr>PowerPoint Presentation</vt:lpstr>
      <vt:lpstr>PowerPoint Presentation</vt:lpstr>
      <vt:lpstr>PowerPoint Presentation</vt:lpstr>
      <vt:lpstr>90Sr Results for 4 Individuals</vt:lpstr>
      <vt:lpstr>A Movie of 128 90Sr Results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Importance of Accurate Uncertainty</vt:lpstr>
      <vt:lpstr>PowerPoint Presentation</vt:lpstr>
      <vt:lpstr>PowerPoint Presentation</vt:lpstr>
      <vt:lpstr>Innovation 1</vt:lpstr>
      <vt:lpstr>Innovation 2</vt:lpstr>
      <vt:lpstr>Innovation 3</vt:lpstr>
      <vt:lpstr>Innovation 4</vt:lpstr>
      <vt:lpstr>Innovation 5</vt:lpstr>
      <vt:lpstr>Innovation 6</vt:lpstr>
      <vt:lpstr>Innovation 7</vt:lpstr>
      <vt:lpstr>Conclusions</vt:lpstr>
      <vt:lpstr>Conclusions: Utility and Correspondence </vt:lpstr>
      <vt:lpstr>Authors</vt:lpstr>
    </vt:vector>
  </TitlesOfParts>
  <Company>Pacific Northwest National Laboratory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Physics Society Minneapolis 2009</dc:title>
  <dc:creator>Daniel J. Strom</dc:creator>
  <cp:keywords>PNNL-SA-67468</cp:keywords>
  <dc:description>1/2 hour invited presentation</dc:description>
  <cp:lastModifiedBy>test</cp:lastModifiedBy>
  <cp:revision>728</cp:revision>
  <dcterms:created xsi:type="dcterms:W3CDTF">2004-12-06T16:21:28Z</dcterms:created>
  <dcterms:modified xsi:type="dcterms:W3CDTF">2011-04-15T01:33:51Z</dcterms:modified>
</cp:coreProperties>
</file>